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9" r:id="rId14"/>
    <p:sldId id="270" r:id="rId15"/>
    <p:sldId id="280" r:id="rId16"/>
    <p:sldId id="285" r:id="rId17"/>
    <p:sldId id="286" r:id="rId18"/>
    <p:sldId id="287" r:id="rId19"/>
    <p:sldId id="290" r:id="rId20"/>
    <p:sldId id="288" r:id="rId21"/>
    <p:sldId id="292" r:id="rId22"/>
    <p:sldId id="289" r:id="rId23"/>
    <p:sldId id="281" r:id="rId24"/>
    <p:sldId id="283" r:id="rId25"/>
    <p:sldId id="294" r:id="rId26"/>
    <p:sldId id="284" r:id="rId27"/>
    <p:sldId id="271" r:id="rId28"/>
    <p:sldId id="273" r:id="rId29"/>
    <p:sldId id="274" r:id="rId30"/>
    <p:sldId id="275" r:id="rId31"/>
    <p:sldId id="276" r:id="rId32"/>
    <p:sldId id="277" r:id="rId33"/>
    <p:sldId id="293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E93AB-C2A4-463A-97ED-62AB98BEFB24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EE735-F0E2-4261-A8BE-0766B1AD0D4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88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93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88B8A7-D2B7-4C3D-8FB1-E6F79B073C50}" type="slidenum">
              <a:rPr lang="tr-TR" smtClean="0"/>
              <a:pPr/>
              <a:t>23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3035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03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4703AE-FF27-4E6B-8C1A-D397A1DA744C}" type="slidenum">
              <a:rPr lang="tr-TR" smtClean="0"/>
              <a:pPr/>
              <a:t>24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495617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19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51CDAF-CE63-44FD-8BC3-5E3815108C4F}" type="slidenum">
              <a:rPr lang="tr-TR" smtClean="0"/>
              <a:pPr/>
              <a:t>28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49420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29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E79EAE-C4DF-4FB2-9A96-0BECC4097138}" type="slidenum">
              <a:rPr lang="tr-TR" smtClean="0"/>
              <a:pPr/>
              <a:t>29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0042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EBEA5F-1263-4501-9B17-99386C0B6A1B}" type="slidenum">
              <a:rPr lang="tr-TR" smtClean="0"/>
              <a:pPr/>
              <a:t>30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7262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49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F85C29-2DE6-4191-9061-5EF940351ED0}" type="slidenum">
              <a:rPr lang="tr-TR" smtClean="0"/>
              <a:pPr/>
              <a:t>31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289643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60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729414-B7F3-419B-9226-CB2168AC609B}" type="slidenum">
              <a:rPr lang="tr-TR" smtClean="0"/>
              <a:pPr/>
              <a:t>32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7870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08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96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73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5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50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65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66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76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861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34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8434-6FCF-4B3C-947F-C3C72D1D0A7E}" type="datetimeFigureOut">
              <a:rPr lang="tr-TR" smtClean="0"/>
              <a:pPr/>
              <a:t>29.2.2016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6D31-5E2D-43E4-B009-CACE877B08C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38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584175"/>
          </a:xfrm>
        </p:spPr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SINAVA HAZIRLANAN </a:t>
            </a:r>
            <a:br>
              <a:rPr lang="tr-TR" dirty="0" smtClean="0">
                <a:solidFill>
                  <a:schemeClr val="accent1"/>
                </a:solidFill>
              </a:rPr>
            </a:br>
            <a:r>
              <a:rPr lang="tr-TR" dirty="0" smtClean="0">
                <a:solidFill>
                  <a:schemeClr val="accent1"/>
                </a:solidFill>
              </a:rPr>
              <a:t>AİLE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504056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KLİNİK PSİKOLOG ESRA </a:t>
            </a:r>
            <a:r>
              <a:rPr lang="tr-TR" dirty="0" smtClean="0">
                <a:solidFill>
                  <a:srgbClr val="00B050"/>
                </a:solidFill>
              </a:rPr>
              <a:t>ÜLEV</a:t>
            </a:r>
            <a:endParaRPr lang="tr-TR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esra\Desktop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97152"/>
            <a:ext cx="2752725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25102"/>
          </a:xfrm>
        </p:spPr>
        <p:txBody>
          <a:bodyPr>
            <a:normAutofit/>
          </a:bodyPr>
          <a:lstStyle/>
          <a:p>
            <a:r>
              <a:rPr lang="tr-TR" dirty="0" smtClean="0"/>
              <a:t>Takımdan çıkarılan tek kişi benim.</a:t>
            </a:r>
          </a:p>
          <a:p>
            <a:endParaRPr lang="tr-TR" dirty="0" smtClean="0"/>
          </a:p>
          <a:p>
            <a:r>
              <a:rPr lang="tr-TR" dirty="0" smtClean="0"/>
              <a:t>Vazgeçilebilecek ilk kişi benim. Daima ilk ben gözden çıkarılırım.</a:t>
            </a:r>
          </a:p>
          <a:p>
            <a:endParaRPr lang="tr-TR" dirty="0" smtClean="0"/>
          </a:p>
          <a:p>
            <a:r>
              <a:rPr lang="tr-TR" dirty="0" smtClean="0"/>
              <a:t>Kimse beni umursamıyor.</a:t>
            </a:r>
          </a:p>
          <a:p>
            <a:endParaRPr lang="tr-TR" dirty="0" smtClean="0"/>
          </a:p>
          <a:p>
            <a:r>
              <a:rPr lang="tr-TR" dirty="0" smtClean="0"/>
              <a:t>Değersizim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555776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2555776" y="42210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2627784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9198"/>
          </a:xfrm>
        </p:spPr>
        <p:txBody>
          <a:bodyPr>
            <a:normAutofit/>
          </a:bodyPr>
          <a:lstStyle/>
          <a:p>
            <a:r>
              <a:rPr lang="tr-TR" dirty="0" smtClean="0"/>
              <a:t>Sınavdan 72 aldım.</a:t>
            </a:r>
          </a:p>
          <a:p>
            <a:endParaRPr lang="tr-TR" dirty="0" smtClean="0"/>
          </a:p>
          <a:p>
            <a:r>
              <a:rPr lang="tr-TR" dirty="0" smtClean="0"/>
              <a:t>Berbat geçti.</a:t>
            </a:r>
          </a:p>
          <a:p>
            <a:endParaRPr lang="tr-TR" dirty="0" smtClean="0"/>
          </a:p>
          <a:p>
            <a:r>
              <a:rPr lang="tr-TR" dirty="0" smtClean="0"/>
              <a:t>Yapamadığım sorular çok kolaydı.</a:t>
            </a:r>
          </a:p>
          <a:p>
            <a:endParaRPr lang="tr-TR" dirty="0" smtClean="0"/>
          </a:p>
          <a:p>
            <a:r>
              <a:rPr lang="tr-TR" dirty="0" smtClean="0"/>
              <a:t>Hiçbir işi düzgün yapamıyorum.</a:t>
            </a:r>
          </a:p>
          <a:p>
            <a:endParaRPr lang="tr-TR" dirty="0" smtClean="0"/>
          </a:p>
          <a:p>
            <a:r>
              <a:rPr lang="tr-TR" dirty="0" smtClean="0"/>
              <a:t>Yetersizim / Mükemmel değilim</a:t>
            </a:r>
          </a:p>
          <a:p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483768" y="18448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2627784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2555776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>
            <a:off x="2627784" y="53012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Duygu ve Düşüncelerin Kaynakları</a:t>
            </a:r>
            <a:endParaRPr lang="tr-TR" sz="32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275856" y="1844824"/>
            <a:ext cx="266429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İletişim Biçimi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6" name="5 Düz Ok Bağlayıcısı"/>
          <p:cNvCxnSpPr/>
          <p:nvPr/>
        </p:nvCxnSpPr>
        <p:spPr>
          <a:xfrm flipH="1">
            <a:off x="2771800" y="2780928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4788024" y="2780928"/>
            <a:ext cx="13681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Dikdörtgen"/>
          <p:cNvSpPr/>
          <p:nvPr/>
        </p:nvSpPr>
        <p:spPr>
          <a:xfrm>
            <a:off x="683568" y="3717032"/>
            <a:ext cx="2448272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u="sng" dirty="0" smtClean="0">
                <a:solidFill>
                  <a:schemeClr val="tx1"/>
                </a:solidFill>
              </a:rPr>
              <a:t>Kişilik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Kendinle iletişim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Çevre ile iletişim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5508104" y="3645024"/>
            <a:ext cx="2592288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u="sng" dirty="0" smtClean="0">
                <a:solidFill>
                  <a:schemeClr val="tx1"/>
                </a:solidFill>
              </a:rPr>
              <a:t>Deneyimler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Çevre ile iletişim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Kendin ile iletişim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esra\Desktop\8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38087">
            <a:off x="7380312" y="332656"/>
            <a:ext cx="1450288" cy="1473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Kişilik Tipleri- </a:t>
            </a:r>
            <a:r>
              <a:rPr lang="tr-TR" sz="3200" dirty="0" err="1" smtClean="0">
                <a:solidFill>
                  <a:srgbClr val="C00000"/>
                </a:solidFill>
              </a:rPr>
              <a:t>Enneagram</a:t>
            </a:r>
            <a:endParaRPr lang="tr-TR" sz="3200" dirty="0">
              <a:solidFill>
                <a:srgbClr val="C00000"/>
              </a:solidFill>
            </a:endParaRPr>
          </a:p>
        </p:txBody>
      </p:sp>
      <p:pic>
        <p:nvPicPr>
          <p:cNvPr id="4" name="3 İçerik Yer Tutucusu" descr="C:\Users\esra\Desktop\Thumbnail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9646" y="1825625"/>
            <a:ext cx="5544708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Ego durumları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115616" y="1772816"/>
            <a:ext cx="1512168" cy="129614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EBEVEYN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1115616" y="3212976"/>
            <a:ext cx="1512168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YETİŞKİN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1115616" y="4725144"/>
            <a:ext cx="1512168" cy="129614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ÇOCUK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 flipV="1">
            <a:off x="2771800" y="1988840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2843808" y="2564904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Yuvarlatılmış Dikdörtgen"/>
          <p:cNvSpPr/>
          <p:nvPr/>
        </p:nvSpPr>
        <p:spPr>
          <a:xfrm>
            <a:off x="3923928" y="1700808"/>
            <a:ext cx="172819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Koruyucu</a:t>
            </a:r>
            <a:endParaRPr lang="tr-TR" dirty="0"/>
          </a:p>
        </p:txBody>
      </p:sp>
      <p:sp>
        <p:nvSpPr>
          <p:cNvPr id="12" name="11 Yuvarlatılmış Dikdörtgen"/>
          <p:cNvSpPr/>
          <p:nvPr/>
        </p:nvSpPr>
        <p:spPr>
          <a:xfrm>
            <a:off x="3923928" y="2564904"/>
            <a:ext cx="172819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Eleştirel</a:t>
            </a:r>
            <a:endParaRPr lang="tr-TR" dirty="0"/>
          </a:p>
        </p:txBody>
      </p:sp>
      <p:cxnSp>
        <p:nvCxnSpPr>
          <p:cNvPr id="14" name="13 Düz Ok Bağlayıcısı"/>
          <p:cNvCxnSpPr/>
          <p:nvPr/>
        </p:nvCxnSpPr>
        <p:spPr>
          <a:xfrm flipV="1">
            <a:off x="2915816" y="4869160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Yuvarlatılmış Dikdörtgen"/>
          <p:cNvSpPr/>
          <p:nvPr/>
        </p:nvSpPr>
        <p:spPr>
          <a:xfrm>
            <a:off x="4139952" y="4581128"/>
            <a:ext cx="1584176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İsyankar</a:t>
            </a:r>
            <a:endParaRPr lang="tr-TR" dirty="0"/>
          </a:p>
        </p:txBody>
      </p:sp>
      <p:cxnSp>
        <p:nvCxnSpPr>
          <p:cNvPr id="17" name="16 Düz Ok Bağlayıcısı"/>
          <p:cNvCxnSpPr/>
          <p:nvPr/>
        </p:nvCxnSpPr>
        <p:spPr>
          <a:xfrm>
            <a:off x="2915816" y="5517232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Yuvarlatılmış Dikdörtgen"/>
          <p:cNvSpPr/>
          <p:nvPr/>
        </p:nvSpPr>
        <p:spPr>
          <a:xfrm>
            <a:off x="4139952" y="5589240"/>
            <a:ext cx="1656184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Uyumlu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C00000"/>
                </a:solidFill>
              </a:rPr>
              <a:t>Gerginliği Artıran Algılar</a:t>
            </a:r>
            <a:endParaRPr lang="tr-TR" sz="36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-Kişiliğin sınanması</a:t>
            </a:r>
          </a:p>
          <a:p>
            <a:pPr>
              <a:buNone/>
            </a:pPr>
            <a:r>
              <a:rPr lang="tr-TR" dirty="0" smtClean="0"/>
              <a:t>-Daha önceki negatif (başarısız) deneyimler</a:t>
            </a:r>
          </a:p>
          <a:p>
            <a:pPr>
              <a:buNone/>
            </a:pPr>
            <a:r>
              <a:rPr lang="tr-TR" dirty="0" smtClean="0"/>
              <a:t>-Değer, sevgi ve itibar kaybedeceğini, gözden düşeceğini düşünme</a:t>
            </a:r>
          </a:p>
          <a:p>
            <a:pPr>
              <a:buNone/>
            </a:pPr>
            <a:r>
              <a:rPr lang="tr-TR" dirty="0" smtClean="0"/>
              <a:t>-Başkalarıyla kıyaslama</a:t>
            </a:r>
          </a:p>
          <a:p>
            <a:pPr>
              <a:buNone/>
            </a:pPr>
            <a:r>
              <a:rPr lang="tr-TR" dirty="0" smtClean="0"/>
              <a:t>-Zorunluluk (</a:t>
            </a:r>
            <a:r>
              <a:rPr lang="tr-TR" dirty="0" err="1" smtClean="0"/>
              <a:t>meli</a:t>
            </a:r>
            <a:r>
              <a:rPr lang="tr-TR" dirty="0" smtClean="0"/>
              <a:t>, malı) cümleleri </a:t>
            </a:r>
            <a:endParaRPr lang="tr-TR" dirty="0"/>
          </a:p>
        </p:txBody>
      </p:sp>
      <p:pic>
        <p:nvPicPr>
          <p:cNvPr id="8194" name="Picture 2" descr="C:\Users\esra\Desktop\648_perce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97987">
            <a:off x="6444208" y="4581128"/>
            <a:ext cx="2177970" cy="202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9614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Ailelere Öneriler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pPr>
              <a:buNone/>
            </a:pPr>
            <a:endParaRPr lang="tr-TR" dirty="0"/>
          </a:p>
        </p:txBody>
      </p:sp>
      <p:pic>
        <p:nvPicPr>
          <p:cNvPr id="9218" name="Picture 2" descr="C:\Users\esra\Desktop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36912"/>
            <a:ext cx="4032448" cy="2718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Kaygı bulaşıcıdır.</a:t>
            </a:r>
          </a:p>
          <a:p>
            <a:pPr>
              <a:buFontTx/>
              <a:buChar char="-"/>
            </a:pPr>
            <a:r>
              <a:rPr lang="tr-TR" dirty="0" smtClean="0"/>
              <a:t>Gelecek konusunda, başarı konusunda kendi bakış açınızın ne olduğunu ve bu algıyı nereden edindiğinizi fark edin.</a:t>
            </a:r>
          </a:p>
          <a:p>
            <a:pPr>
              <a:buNone/>
            </a:pPr>
            <a:r>
              <a:rPr lang="tr-TR" dirty="0" smtClean="0"/>
              <a:t>-   Çocuğumuzun odağını bugüne çekmek, bugün yaptıklarıyla ilgilenmek faydalıdır.</a:t>
            </a:r>
            <a:endParaRPr lang="tr-TR" dirty="0"/>
          </a:p>
        </p:txBody>
      </p:sp>
      <p:pic>
        <p:nvPicPr>
          <p:cNvPr id="10242" name="Picture 2" descr="C:\Users\esra\Desktop\indir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8792">
            <a:off x="6027577" y="4631461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Beklentilerde gerçekçi olmak</a:t>
            </a:r>
          </a:p>
          <a:p>
            <a:r>
              <a:rPr lang="tr-TR" dirty="0" smtClean="0"/>
              <a:t>Kendi hayatınızı unutmamak</a:t>
            </a:r>
          </a:p>
          <a:p>
            <a:r>
              <a:rPr lang="tr-TR" dirty="0" smtClean="0"/>
              <a:t>Başkalarıyla kıyaslamamak</a:t>
            </a:r>
          </a:p>
          <a:p>
            <a:r>
              <a:rPr lang="tr-TR" dirty="0" smtClean="0"/>
              <a:t>Anlayışlı ve objektif davranmak</a:t>
            </a:r>
          </a:p>
          <a:p>
            <a:r>
              <a:rPr lang="tr-TR" dirty="0" smtClean="0"/>
              <a:t>Güvenmek ve dengeli sorumluluk verebilmek</a:t>
            </a:r>
          </a:p>
          <a:p>
            <a:r>
              <a:rPr lang="tr-TR" dirty="0" smtClean="0"/>
              <a:t>Olağanüstü hal yaratmamak</a:t>
            </a:r>
          </a:p>
          <a:p>
            <a:r>
              <a:rPr lang="tr-TR" dirty="0" smtClean="0"/>
              <a:t>Sürekli uyarmamak</a:t>
            </a:r>
          </a:p>
          <a:p>
            <a:r>
              <a:rPr lang="tr-TR" dirty="0" smtClean="0"/>
              <a:t>Zorunluluk cümlelerinden kaçınmak</a:t>
            </a:r>
            <a:endParaRPr lang="tr-TR" dirty="0"/>
          </a:p>
        </p:txBody>
      </p:sp>
      <p:pic>
        <p:nvPicPr>
          <p:cNvPr id="11266" name="Picture 2" descr="C:\Users\esra\Desktop\indir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764704"/>
            <a:ext cx="264795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C00000"/>
                </a:solidFill>
              </a:rPr>
              <a:t>Kullanılan Dile Dikkat Etmek</a:t>
            </a:r>
            <a:endParaRPr lang="tr-TR" sz="36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Yata yata sınav kazanılmaz.</a:t>
            </a:r>
          </a:p>
          <a:p>
            <a:r>
              <a:rPr lang="tr-TR" dirty="0" smtClean="0"/>
              <a:t>Kendini derslerine vermelisin.</a:t>
            </a:r>
          </a:p>
          <a:p>
            <a:r>
              <a:rPr lang="tr-TR" dirty="0" smtClean="0"/>
              <a:t>Bu kadar netle kazanamazsın.</a:t>
            </a:r>
          </a:p>
          <a:p>
            <a:endParaRPr lang="tr-TR" dirty="0" smtClean="0"/>
          </a:p>
          <a:p>
            <a:r>
              <a:rPr lang="tr-TR" dirty="0" smtClean="0"/>
              <a:t>Sen kesin başarırsın. </a:t>
            </a:r>
          </a:p>
          <a:p>
            <a:endParaRPr lang="tr-TR" dirty="0" smtClean="0"/>
          </a:p>
        </p:txBody>
      </p:sp>
      <p:pic>
        <p:nvPicPr>
          <p:cNvPr id="12290" name="Picture 2" descr="C:\Users\esra\Desktop\sozlu-iletisi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05064"/>
            <a:ext cx="3388286" cy="1992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/>
          <a:lstStyle/>
          <a:p>
            <a:r>
              <a:rPr lang="tr-TR" dirty="0" smtClean="0"/>
              <a:t>Sınav Kavramı!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43404"/>
          </a:xfrm>
        </p:spPr>
        <p:txBody>
          <a:bodyPr/>
          <a:lstStyle/>
          <a:p>
            <a:r>
              <a:rPr lang="tr-TR" dirty="0" smtClean="0"/>
              <a:t>Kişinin belirli bir konu hakkında </a:t>
            </a:r>
            <a:r>
              <a:rPr lang="tr-TR" u="sng" dirty="0" smtClean="0">
                <a:solidFill>
                  <a:srgbClr val="C00000"/>
                </a:solidFill>
              </a:rPr>
              <a:t>edindiği bilgiyi</a:t>
            </a:r>
          </a:p>
          <a:p>
            <a:pPr>
              <a:buNone/>
            </a:pPr>
            <a:r>
              <a:rPr lang="tr-TR" dirty="0" smtClean="0"/>
              <a:t>    ölçmek için kullanılan bir yöntemdir.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Çoğunlukla </a:t>
            </a:r>
            <a:r>
              <a:rPr lang="tr-TR" u="sng" dirty="0" smtClean="0">
                <a:solidFill>
                  <a:srgbClr val="C00000"/>
                </a:solidFill>
              </a:rPr>
              <a:t>süre kısıtlamalıdır </a:t>
            </a:r>
            <a:r>
              <a:rPr lang="tr-TR" dirty="0" smtClean="0"/>
              <a:t>ve kişinin edindiği bu bilgileri kısa bir zaman diliminde </a:t>
            </a:r>
            <a:r>
              <a:rPr lang="tr-TR" u="sng" dirty="0" smtClean="0">
                <a:solidFill>
                  <a:srgbClr val="C00000"/>
                </a:solidFill>
              </a:rPr>
              <a:t>doğru şekilde </a:t>
            </a:r>
            <a:r>
              <a:rPr lang="tr-TR" dirty="0" smtClean="0"/>
              <a:t>ifade etmesi beklenir. </a:t>
            </a:r>
            <a:endParaRPr lang="tr-TR" dirty="0"/>
          </a:p>
        </p:txBody>
      </p:sp>
      <p:pic>
        <p:nvPicPr>
          <p:cNvPr id="2050" name="Picture 2" descr="C:\Users\esra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59578">
            <a:off x="6732240" y="620688"/>
            <a:ext cx="2187327" cy="1455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Olumlu yanları fark etmek.</a:t>
            </a:r>
          </a:p>
          <a:p>
            <a:pPr>
              <a:buNone/>
            </a:pPr>
            <a:r>
              <a:rPr lang="tr-TR" dirty="0" smtClean="0"/>
              <a:t> -Özellikleri yeniden çerçeveleyebilmek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sz="2000" dirty="0" smtClean="0"/>
              <a:t>Yeniden çerçeveleme, konuya ilişkin tüm bakış açısının değiştirilmesidir. Böylece problem olarak tanımlanabilecek bir şeyin olumlu yeniden çerçeveleme ile olumlu tarafına dikkat çekilmesidir. 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13314" name="Picture 2" descr="C:\Users\esra\Desktop\mukemmeliyetciligin-olumlu-ve-olumsuz-yonl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09120"/>
            <a:ext cx="6667500" cy="1876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Ali geçimsiz bir çocuktur. Kabadayı davranışları ve küfürleri ile öğretmenleri bezdirmektedir. Arkadaşları ile kavgaya başlarken, kendisine sataşıldığında hemen küfür etmeye başlar. 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Ayşe sürekli Elif ile ilgili şikayet ve eleştiride bulunmakta, onu kötülemekte ve sürekli ondan bahsetmektedir. 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 lvl="0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628800"/>
            <a:ext cx="7546032" cy="4525963"/>
          </a:xfrm>
        </p:spPr>
        <p:txBody>
          <a:bodyPr>
            <a:noAutofit/>
          </a:bodyPr>
          <a:lstStyle/>
          <a:p>
            <a:r>
              <a:rPr lang="tr-TR" sz="1600" b="1" dirty="0" smtClean="0"/>
              <a:t>Katılık = Amacında kararlı olma</a:t>
            </a:r>
          </a:p>
          <a:p>
            <a:pPr>
              <a:buNone/>
            </a:pPr>
            <a:endParaRPr lang="tr-TR" sz="1600" b="1" dirty="0" smtClean="0"/>
          </a:p>
          <a:p>
            <a:r>
              <a:rPr lang="tr-TR" sz="1600" b="1" dirty="0" smtClean="0"/>
              <a:t>Düşmanlık = İlgi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Kontrol Etme= Çevreyi yapılandırma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Ağlama= Duygularını ifade edebilme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Pasif= Olayları ve kişileri oldukları gibi kabul etme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Asosyal= Birlikte olduğu kişileri özenle seçen 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Duyarsız= Kendini acıdan koruyan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Zıtlaşan= Bir şeyleri yapmakta kendini yolunu arayan</a:t>
            </a:r>
          </a:p>
          <a:p>
            <a:endParaRPr lang="tr-TR" sz="1600" b="1" dirty="0" smtClean="0"/>
          </a:p>
          <a:p>
            <a:r>
              <a:rPr lang="tr-TR" sz="1600" b="1" dirty="0" smtClean="0"/>
              <a:t>Dikkat Çekme Davranışları  Sergileyen= Kabul edilme isteği  olan</a:t>
            </a:r>
          </a:p>
        </p:txBody>
      </p:sp>
      <p:pic>
        <p:nvPicPr>
          <p:cNvPr id="14338" name="Picture 2" descr="C:\Users\esra\Desktop\indir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340768"/>
            <a:ext cx="2256656" cy="1891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200" b="1" dirty="0" smtClean="0">
                <a:solidFill>
                  <a:srgbClr val="C00000"/>
                </a:solidFill>
                <a:latin typeface="Comic Sans MS" pitchFamily="66" charset="0"/>
              </a:rPr>
              <a:t>Stresle baş etme yolları</a:t>
            </a:r>
            <a:br>
              <a:rPr lang="tr-TR" sz="2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tr-TR" sz="2200" b="1" dirty="0" smtClean="0">
                <a:solidFill>
                  <a:srgbClr val="C00000"/>
                </a:solidFill>
                <a:latin typeface="Comic Sans MS" pitchFamily="66" charset="0"/>
              </a:rPr>
              <a:t>Etkisiz</a:t>
            </a:r>
            <a:r>
              <a:rPr lang="tr-TR" sz="20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tr-TR" sz="2000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tr-TR" sz="20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dirty="0" smtClean="0"/>
              <a:t>	</a:t>
            </a:r>
            <a:r>
              <a:rPr lang="tr-TR" sz="2400" b="1" u="sng" dirty="0" smtClean="0"/>
              <a:t>Bedene yönelik olanlar:</a:t>
            </a:r>
            <a:r>
              <a:rPr lang="tr-TR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	İlaç / alkol / sigara bağımlılığı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	Kötü beslenme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</a:t>
            </a:r>
            <a:r>
              <a:rPr lang="tr-TR" sz="2400" b="1" u="sng" dirty="0" smtClean="0"/>
              <a:t>Duygulara yönelik olanlar</a:t>
            </a:r>
            <a:r>
              <a:rPr lang="tr-TR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	Psikolojik savunma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	Mekanizmaların aşırılılığı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	Bilişsel çarpıtmalar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</a:t>
            </a:r>
            <a:r>
              <a:rPr lang="tr-TR" sz="2400" b="1" u="sng" dirty="0" smtClean="0"/>
              <a:t>Davranışlara Yönelik Olanlar</a:t>
            </a:r>
            <a:endParaRPr lang="tr-T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	İçe kapanma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/>
              <a:t>		Saldırganlık</a:t>
            </a:r>
          </a:p>
        </p:txBody>
      </p:sp>
      <p:pic>
        <p:nvPicPr>
          <p:cNvPr id="15362" name="Picture 2" descr="C:\Users\esra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717032"/>
            <a:ext cx="2238375" cy="2038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700" b="1" dirty="0" smtClean="0">
                <a:solidFill>
                  <a:srgbClr val="C00000"/>
                </a:solidFill>
                <a:latin typeface="+mn-lt"/>
              </a:rPr>
              <a:t>Stresle Baş Etme</a:t>
            </a:r>
            <a:br>
              <a:rPr lang="tr-TR" sz="2700" b="1" dirty="0" smtClean="0">
                <a:solidFill>
                  <a:srgbClr val="C00000"/>
                </a:solidFill>
                <a:latin typeface="+mn-lt"/>
              </a:rPr>
            </a:br>
            <a:r>
              <a:rPr lang="tr-TR" sz="2700" b="1" dirty="0" smtClean="0">
                <a:solidFill>
                  <a:srgbClr val="C00000"/>
                </a:solidFill>
                <a:latin typeface="+mn-lt"/>
              </a:rPr>
              <a:t>Etkili yollar</a:t>
            </a:r>
            <a:r>
              <a:rPr lang="tr-TR" sz="3000" b="1" dirty="0" smtClean="0">
                <a:latin typeface="Comic Sans MS" pitchFamily="66" charset="0"/>
              </a:rPr>
              <a:t/>
            </a:r>
            <a:br>
              <a:rPr lang="tr-TR" sz="3000" b="1" dirty="0" smtClean="0">
                <a:latin typeface="Comic Sans MS" pitchFamily="66" charset="0"/>
              </a:rPr>
            </a:br>
            <a:endParaRPr lang="tr-TR" sz="3000" b="1" dirty="0" smtClean="0">
              <a:latin typeface="Comic Sans MS" pitchFamily="66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196752"/>
            <a:ext cx="7772400" cy="511256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u="sng" dirty="0" smtClean="0"/>
              <a:t>Bedene yönelik olanlar:</a:t>
            </a:r>
            <a:r>
              <a:rPr lang="tr-TR" sz="16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Fizik egzersiz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Nefes egzersizleri</a:t>
            </a:r>
          </a:p>
          <a:p>
            <a:pPr>
              <a:lnSpc>
                <a:spcPct val="80000"/>
              </a:lnSpc>
              <a:buNone/>
            </a:pPr>
            <a:r>
              <a:rPr lang="tr-TR" sz="1600" dirty="0" smtClean="0"/>
              <a:t>		Gevşeme/ Meditasyon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Uyku düzeni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Doğru beslenme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u="sng" dirty="0" smtClean="0"/>
              <a:t>Duygulara yönelik olanlar</a:t>
            </a:r>
            <a:r>
              <a:rPr lang="tr-TR" sz="16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Hayata “iyi bir bilim adamı gibi”  yaklaşma (deneyimcilik)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Stresli durumları “tehdit” değil “mücadele olanağı”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gibi görme (olumlu düşünme)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u="sng" dirty="0" smtClean="0"/>
              <a:t>Davranışlara Yönelik Olanlar</a:t>
            </a:r>
            <a:endParaRPr lang="tr-TR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Zamanı iyi kullanma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Sosyal destek sistemlerini kullanma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Etkili iletişim becerileri geliştirmek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Etkili problem çözme becerileri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Durumu tahmin edilebilir hale getirmek için bilgi toplamak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	sosyal karşılaştırmalar yapmak</a:t>
            </a:r>
          </a:p>
        </p:txBody>
      </p:sp>
      <p:pic>
        <p:nvPicPr>
          <p:cNvPr id="16386" name="Picture 2" descr="C:\Users\esra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76470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Ders çalışma alışkanlığı (tekrarlar, yanlışları düzeltme..)</a:t>
            </a:r>
          </a:p>
          <a:p>
            <a:r>
              <a:rPr lang="tr-TR" dirty="0" smtClean="0"/>
              <a:t>Deneme sınavları</a:t>
            </a:r>
          </a:p>
          <a:p>
            <a:r>
              <a:rPr lang="tr-TR" dirty="0" smtClean="0"/>
              <a:t>Dinlenmeler</a:t>
            </a:r>
          </a:p>
          <a:p>
            <a:r>
              <a:rPr lang="tr-TR" dirty="0" smtClean="0"/>
              <a:t>Sınav akşamı yapılacaklar</a:t>
            </a:r>
          </a:p>
          <a:p>
            <a:r>
              <a:rPr lang="tr-TR" dirty="0" smtClean="0"/>
              <a:t>Sınav anı (kitapçığa göz atmak, en iyi olduğun dersten başlamak, her soruya şans tanımak, tuzak sorulara dikkat etmek..)</a:t>
            </a:r>
          </a:p>
          <a:p>
            <a:r>
              <a:rPr lang="tr-TR" smtClean="0"/>
              <a:t>Sınav sonrası (ödüller)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Kontrol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Bedenimiz ve aklımızı sürekli kontrol etme çabası gerilim oluşur ve bu gerilim güç çatışmaları yaratır.</a:t>
            </a:r>
          </a:p>
          <a:p>
            <a:endParaRPr lang="tr-TR" dirty="0" smtClean="0"/>
          </a:p>
          <a:p>
            <a:r>
              <a:rPr lang="tr-TR" dirty="0" smtClean="0"/>
              <a:t>Her şeyi kontrol etme çabasından vazgeçebilmek asıl gücümüzü ortaya çıkarır. Bu da, daha çok seven, merhametli, insanlarla iletişimde becerikli, yumuşak, düşünceli dikkatli bir insan olmamızı sağlar. </a:t>
            </a:r>
          </a:p>
          <a:p>
            <a:endParaRPr lang="tr-TR" dirty="0" smtClean="0"/>
          </a:p>
          <a:p>
            <a:r>
              <a:rPr lang="tr-TR" dirty="0" smtClean="0"/>
              <a:t>Her şeyi kontrol etmekten vazgeçersek yok olacağımızı düşünüyoruz. Ülkeler bunu için savaşıyor, toplumlar bunun için birbirini aşağılıyor ve aile içinde büyükler küçükleri, erkekler kadınları bunun için eziyor. </a:t>
            </a:r>
          </a:p>
          <a:p>
            <a:endParaRPr lang="tr-TR" dirty="0"/>
          </a:p>
        </p:txBody>
      </p:sp>
      <p:pic>
        <p:nvPicPr>
          <p:cNvPr id="17410" name="Picture 2" descr="C:\Users\esra\Desktop\indir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818903" cy="1369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C00000"/>
                </a:solidFill>
              </a:rPr>
              <a:t>İzinler</a:t>
            </a:r>
            <a:endParaRPr lang="tr-TR" sz="36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Kendi gibi olma izni</a:t>
            </a:r>
          </a:p>
          <a:p>
            <a:r>
              <a:rPr lang="tr-TR" dirty="0" smtClean="0"/>
              <a:t>Hata yapma izni</a:t>
            </a:r>
          </a:p>
          <a:p>
            <a:r>
              <a:rPr lang="tr-TR" dirty="0" smtClean="0"/>
              <a:t>Kötü hissetme izni</a:t>
            </a:r>
          </a:p>
          <a:p>
            <a:r>
              <a:rPr lang="tr-TR" dirty="0" smtClean="0"/>
              <a:t>Zamanını dilediği gibi kullanma izni</a:t>
            </a:r>
          </a:p>
          <a:p>
            <a:pPr>
              <a:buNone/>
            </a:pPr>
            <a:r>
              <a:rPr lang="tr-TR" dirty="0" smtClean="0"/>
              <a:t>…..</a:t>
            </a:r>
            <a:endParaRPr lang="tr-TR" dirty="0"/>
          </a:p>
        </p:txBody>
      </p:sp>
      <p:pic>
        <p:nvPicPr>
          <p:cNvPr id="18434" name="Picture 2" descr="C:\Users\esra\Desktop\indir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509120"/>
            <a:ext cx="2819400" cy="161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Sahne 1</a:t>
            </a:r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 smtClean="0"/>
              <a:t>Sokakta yürüyorum.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Önüme  derin bir çukur çıkıyor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İçine düşüyorum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Mahvoldum… kurtulma ümidim yok.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Benim hatam değil.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Çıkmam çok uzun sürer.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Sahne 2</a:t>
            </a: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Aynı sokakta yürüyorum.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Önüme derin bir çukur çıkıyor.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Onu görmemiş gibi yapıyorum.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Yine içine düşüyorum.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Yine aynı yerde olduğuma inanamıyorum.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Ama benim hatam değil.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Çıkmam yine çok uzun sürüyor.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4340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Bugün konuşacağımız:</a:t>
            </a:r>
          </a:p>
          <a:p>
            <a:r>
              <a:rPr lang="tr-TR" dirty="0" smtClean="0"/>
              <a:t>Bu süreçle ilgili çocuğum ne yaşıyor?</a:t>
            </a:r>
          </a:p>
          <a:p>
            <a:r>
              <a:rPr lang="tr-TR" dirty="0" smtClean="0"/>
              <a:t>Ben ne yaşıyor olabilirim?</a:t>
            </a:r>
          </a:p>
          <a:p>
            <a:endParaRPr lang="tr-TR" dirty="0"/>
          </a:p>
        </p:txBody>
      </p:sp>
      <p:pic>
        <p:nvPicPr>
          <p:cNvPr id="3074" name="Picture 2" descr="C:\Users\esr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077072"/>
            <a:ext cx="2880320" cy="2157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>
          <a:xfrm>
            <a:off x="755650" y="620713"/>
            <a:ext cx="7772400" cy="1143000"/>
          </a:xfrm>
        </p:spPr>
        <p:txBody>
          <a:bodyPr/>
          <a:lstStyle/>
          <a:p>
            <a:r>
              <a:rPr lang="tr-TR" smtClean="0"/>
              <a:t>Sahne 3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>
          <a:xfrm>
            <a:off x="755650" y="1773238"/>
            <a:ext cx="7772400" cy="475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Yine aynı sokakta yürüyorum.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Önüme derin bir çukur çıkıyor.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Onu görüyorum.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Yine içine düşüyorum… alışkanlıktan.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Gözlerim açık.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Nerede olduğumu biliyorum.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Bu benim hatam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Hemen içinden çıkıyorum.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Sahne 4</a:t>
            </a: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Yine aynı sokakta yürüyorum.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 Önüme derin bir çukur çıkıyor. 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Çevresinden dolaşıyorum.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Sahne 5</a:t>
            </a:r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Başka bir sokaktan yürüyorum…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pic>
        <p:nvPicPr>
          <p:cNvPr id="19458" name="Picture 2" descr="C:\Users\esra\Desktop\indir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32856"/>
            <a:ext cx="5112568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43404"/>
          </a:xfrm>
        </p:spPr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331640" y="3356992"/>
            <a:ext cx="1944216" cy="129614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Otomatik düşünce</a:t>
            </a:r>
            <a:endParaRPr lang="tr-TR" sz="2000" b="1" dirty="0"/>
          </a:p>
        </p:txBody>
      </p:sp>
      <p:sp>
        <p:nvSpPr>
          <p:cNvPr id="7" name="6 Oval"/>
          <p:cNvSpPr/>
          <p:nvPr/>
        </p:nvSpPr>
        <p:spPr>
          <a:xfrm>
            <a:off x="3707904" y="3429000"/>
            <a:ext cx="1800200" cy="115212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Duygu</a:t>
            </a:r>
            <a:endParaRPr lang="tr-TR" sz="2000" b="1" dirty="0"/>
          </a:p>
        </p:txBody>
      </p:sp>
      <p:sp>
        <p:nvSpPr>
          <p:cNvPr id="10" name="9 Oval"/>
          <p:cNvSpPr/>
          <p:nvPr/>
        </p:nvSpPr>
        <p:spPr>
          <a:xfrm>
            <a:off x="6300192" y="3429000"/>
            <a:ext cx="1800200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Davranış</a:t>
            </a:r>
            <a:endParaRPr lang="tr-TR" sz="2000" b="1" dirty="0"/>
          </a:p>
        </p:txBody>
      </p:sp>
      <p:sp>
        <p:nvSpPr>
          <p:cNvPr id="13" name="12 Oval"/>
          <p:cNvSpPr/>
          <p:nvPr/>
        </p:nvSpPr>
        <p:spPr>
          <a:xfrm>
            <a:off x="1547664" y="1988840"/>
            <a:ext cx="151216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Durum/Olay</a:t>
            </a:r>
            <a:endParaRPr lang="tr-TR" b="1" dirty="0"/>
          </a:p>
        </p:txBody>
      </p:sp>
      <p:sp>
        <p:nvSpPr>
          <p:cNvPr id="14" name="13 Oval"/>
          <p:cNvSpPr/>
          <p:nvPr/>
        </p:nvSpPr>
        <p:spPr>
          <a:xfrm>
            <a:off x="6732240" y="5373216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Fiziksel tepki</a:t>
            </a:r>
            <a:endParaRPr lang="tr-TR" b="1" dirty="0"/>
          </a:p>
        </p:txBody>
      </p:sp>
      <p:cxnSp>
        <p:nvCxnSpPr>
          <p:cNvPr id="16" name="15 Düz Ok Bağlayıcısı"/>
          <p:cNvCxnSpPr/>
          <p:nvPr/>
        </p:nvCxnSpPr>
        <p:spPr>
          <a:xfrm>
            <a:off x="2267744" y="29969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/>
          <p:nvPr/>
        </p:nvCxnSpPr>
        <p:spPr>
          <a:xfrm>
            <a:off x="3419872" y="407707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>
            <a:off x="5652120" y="40050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7596336" y="45811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9198"/>
          </a:xfrm>
        </p:spPr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Düşünce- </a:t>
            </a:r>
            <a:r>
              <a:rPr lang="tr-TR" dirty="0" smtClean="0"/>
              <a:t>Yarınki sınavda </a:t>
            </a:r>
            <a:r>
              <a:rPr lang="tr-TR" u="sng" dirty="0" smtClean="0"/>
              <a:t>hiçbir şey </a:t>
            </a:r>
            <a:r>
              <a:rPr lang="tr-TR" dirty="0" smtClean="0"/>
              <a:t>yapamayacağım.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Duygu- </a:t>
            </a:r>
            <a:r>
              <a:rPr lang="tr-TR" dirty="0" smtClean="0"/>
              <a:t>Umutsuzluk, üzüntü, kaygı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Davranış-</a:t>
            </a:r>
            <a:r>
              <a:rPr lang="tr-TR" dirty="0" smtClean="0"/>
              <a:t> Derse başlayamama, oyalanma</a:t>
            </a:r>
          </a:p>
          <a:p>
            <a:pPr>
              <a:buNone/>
            </a:pPr>
            <a:r>
              <a:rPr lang="tr-TR" dirty="0" smtClean="0"/>
              <a:t>   (Fiziksel tepki: uyku, ağlama, heyecan belirtileri…)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C00000"/>
                </a:solidFill>
              </a:rPr>
              <a:t>Genel Sınav Kaygısı Belirtileri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69118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Zihinsel belirtiler:</a:t>
            </a:r>
            <a:r>
              <a:rPr lang="tr-TR" dirty="0" smtClean="0"/>
              <a:t> Dikkat dağınıklığı, konsantre olamama, sınavın sonucu ile ilgili olumsuz öngörülerde bulunma (Olmayacak, kazanamayacağım, …. gibi).</a:t>
            </a:r>
          </a:p>
          <a:p>
            <a:r>
              <a:rPr lang="tr-TR" dirty="0" smtClean="0"/>
              <a:t> </a:t>
            </a:r>
          </a:p>
          <a:p>
            <a:r>
              <a:rPr lang="tr-TR" b="1" dirty="0" smtClean="0"/>
              <a:t>Duygusal belirtiler:</a:t>
            </a:r>
            <a:r>
              <a:rPr lang="tr-TR" dirty="0" smtClean="0"/>
              <a:t> Gözlemlenebilir düzeyde huzursuzluk, endişe, sinirli bir birey haline gelme, kolaylıkla ağlama, korku, çaresizlik, panik.</a:t>
            </a:r>
          </a:p>
          <a:p>
            <a:r>
              <a:rPr lang="tr-TR" dirty="0" smtClean="0"/>
              <a:t> </a:t>
            </a:r>
          </a:p>
          <a:p>
            <a:r>
              <a:rPr lang="tr-TR" b="1" dirty="0" smtClean="0"/>
              <a:t>Davranışsal belirtiler:</a:t>
            </a:r>
            <a:r>
              <a:rPr lang="tr-TR" dirty="0" smtClean="0"/>
              <a:t> Sınavlardan ya da ders çalışmaktan kaçınma, sınav sırasında dona kalma ve eylemde bulunamama</a:t>
            </a:r>
          </a:p>
          <a:p>
            <a:r>
              <a:rPr lang="tr-TR" dirty="0" smtClean="0"/>
              <a:t> </a:t>
            </a:r>
          </a:p>
          <a:p>
            <a:r>
              <a:rPr lang="tr-TR" b="1" dirty="0" smtClean="0"/>
              <a:t>Fiziksel belirtiler:</a:t>
            </a:r>
            <a:r>
              <a:rPr lang="tr-TR" dirty="0" smtClean="0"/>
              <a:t> Baş ağrısı, sabahları kendini yorgun ve halsiz hissetme, uyumakta zorlanma, mide ve bağırsak sistemine ait sıkıntılar, iştahsızlık, kalbin hızlı çapması, ellerin soğuk ve terli olması.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098" name="Picture 2" descr="C:\Users\esra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401156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Kaygı Yaratan Genel Koşullar</a:t>
            </a:r>
            <a:endParaRPr lang="tr-TR" sz="32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43404"/>
          </a:xfrm>
        </p:spPr>
        <p:txBody>
          <a:bodyPr/>
          <a:lstStyle/>
          <a:p>
            <a:r>
              <a:rPr lang="tr-TR" dirty="0" smtClean="0"/>
              <a:t>Sizden bir şey beklenmesi</a:t>
            </a:r>
          </a:p>
          <a:p>
            <a:r>
              <a:rPr lang="tr-TR" dirty="0" smtClean="0"/>
              <a:t>Belirsizliğin olması</a:t>
            </a:r>
          </a:p>
          <a:p>
            <a:r>
              <a:rPr lang="tr-TR" dirty="0" smtClean="0"/>
              <a:t>Sonucun önemli olması</a:t>
            </a:r>
            <a:endParaRPr lang="tr-TR" dirty="0"/>
          </a:p>
        </p:txBody>
      </p:sp>
      <p:pic>
        <p:nvPicPr>
          <p:cNvPr id="5122" name="Picture 2" descr="C:\Users\esra\Desktop\1_zps957aaa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93305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56106"/>
          </a:xfrm>
        </p:spPr>
        <p:txBody>
          <a:bodyPr>
            <a:normAutofit/>
          </a:bodyPr>
          <a:lstStyle/>
          <a:p>
            <a:r>
              <a:rPr lang="tr-TR" dirty="0" smtClean="0"/>
              <a:t>BDT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0116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043608" y="2636912"/>
            <a:ext cx="1800200" cy="136815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Otomatik düşünce</a:t>
            </a:r>
            <a:endParaRPr lang="tr-TR" sz="2000" b="1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2987824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Oval"/>
          <p:cNvSpPr/>
          <p:nvPr/>
        </p:nvSpPr>
        <p:spPr>
          <a:xfrm>
            <a:off x="3707904" y="2636912"/>
            <a:ext cx="1800200" cy="136815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Duygu</a:t>
            </a:r>
            <a:endParaRPr lang="tr-TR" sz="2000" b="1" dirty="0"/>
          </a:p>
        </p:txBody>
      </p:sp>
      <p:cxnSp>
        <p:nvCxnSpPr>
          <p:cNvPr id="9" name="8 Düz Ok Bağlayıcısı"/>
          <p:cNvCxnSpPr/>
          <p:nvPr/>
        </p:nvCxnSpPr>
        <p:spPr>
          <a:xfrm>
            <a:off x="5652120" y="32849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Oval"/>
          <p:cNvSpPr/>
          <p:nvPr/>
        </p:nvSpPr>
        <p:spPr>
          <a:xfrm>
            <a:off x="6300192" y="2636912"/>
            <a:ext cx="1800200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Davranış</a:t>
            </a:r>
            <a:endParaRPr lang="tr-TR" sz="2000" b="1" dirty="0"/>
          </a:p>
        </p:txBody>
      </p:sp>
      <p:cxnSp>
        <p:nvCxnSpPr>
          <p:cNvPr id="12" name="11 Düz Ok Bağlayıcısı"/>
          <p:cNvCxnSpPr/>
          <p:nvPr/>
        </p:nvCxnSpPr>
        <p:spPr>
          <a:xfrm flipH="1">
            <a:off x="1475656" y="4149080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>
            <a:off x="2339752" y="407707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Dikdörtgen"/>
          <p:cNvSpPr/>
          <p:nvPr/>
        </p:nvSpPr>
        <p:spPr>
          <a:xfrm>
            <a:off x="611560" y="4509120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Rasyonel</a:t>
            </a:r>
            <a:endParaRPr lang="tr-TR" dirty="0"/>
          </a:p>
        </p:txBody>
      </p:sp>
      <p:sp>
        <p:nvSpPr>
          <p:cNvPr id="16" name="15 Dikdörtgen"/>
          <p:cNvSpPr/>
          <p:nvPr/>
        </p:nvSpPr>
        <p:spPr>
          <a:xfrm>
            <a:off x="2411760" y="4509120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İrrasyonel</a:t>
            </a:r>
            <a:endParaRPr lang="tr-TR" dirty="0"/>
          </a:p>
        </p:txBody>
      </p:sp>
      <p:cxnSp>
        <p:nvCxnSpPr>
          <p:cNvPr id="18" name="17 Düz Ok Bağlayıcısı"/>
          <p:cNvCxnSpPr/>
          <p:nvPr/>
        </p:nvCxnSpPr>
        <p:spPr>
          <a:xfrm>
            <a:off x="3419872" y="50851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Yuvarlatılmış Dikdörtgen"/>
          <p:cNvSpPr/>
          <p:nvPr/>
        </p:nvSpPr>
        <p:spPr>
          <a:xfrm>
            <a:off x="2627784" y="55892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Alternatif düşünce</a:t>
            </a:r>
            <a:endParaRPr lang="tr-TR" dirty="0"/>
          </a:p>
        </p:txBody>
      </p:sp>
      <p:cxnSp>
        <p:nvCxnSpPr>
          <p:cNvPr id="21" name="20 Düz Ok Bağlayıcısı"/>
          <p:cNvCxnSpPr/>
          <p:nvPr/>
        </p:nvCxnSpPr>
        <p:spPr>
          <a:xfrm>
            <a:off x="1547664" y="50851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Yuvarlatılmış Dikdörtgen"/>
          <p:cNvSpPr/>
          <p:nvPr/>
        </p:nvSpPr>
        <p:spPr>
          <a:xfrm>
            <a:off x="755576" y="5589240"/>
            <a:ext cx="1512168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Kabul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C00000"/>
                </a:solidFill>
              </a:rPr>
              <a:t>Temel İnançları Belirleme</a:t>
            </a:r>
            <a:endParaRPr lang="tr-TR" sz="36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43404"/>
          </a:xfrm>
        </p:spPr>
        <p:txBody>
          <a:bodyPr/>
          <a:lstStyle/>
          <a:p>
            <a:r>
              <a:rPr lang="tr-TR" dirty="0" smtClean="0"/>
              <a:t>Olumsuz bir düşüncenizi ele alın ve kendinize ‘Bunun benim için </a:t>
            </a:r>
            <a:r>
              <a:rPr lang="tr-TR" dirty="0" smtClean="0">
                <a:solidFill>
                  <a:srgbClr val="C00000"/>
                </a:solidFill>
              </a:rPr>
              <a:t>anlamı</a:t>
            </a:r>
            <a:r>
              <a:rPr lang="tr-TR" dirty="0" smtClean="0"/>
              <a:t> ne?’ diye sormaya devam edin. Bu soruyu sormayı yeterince sürdürürseniz </a:t>
            </a:r>
            <a:r>
              <a:rPr lang="tr-TR" dirty="0" smtClean="0">
                <a:solidFill>
                  <a:srgbClr val="C00000"/>
                </a:solidFill>
              </a:rPr>
              <a:t>temel inanca </a:t>
            </a:r>
            <a:r>
              <a:rPr lang="tr-TR" dirty="0" smtClean="0"/>
              <a:t>ulaşabilirsiniz. </a:t>
            </a:r>
            <a:endParaRPr lang="tr-TR" dirty="0"/>
          </a:p>
        </p:txBody>
      </p:sp>
      <p:pic>
        <p:nvPicPr>
          <p:cNvPr id="6146" name="Picture 2" descr="C:\Users\esra\Desktop\qweddaas-737x29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24349">
            <a:off x="5580112" y="4365104"/>
            <a:ext cx="2573859" cy="1981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764</Words>
  <Application>Microsoft Office PowerPoint</Application>
  <PresentationFormat>On-screen Show (4:3)</PresentationFormat>
  <Paragraphs>212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Comic Sans MS</vt:lpstr>
      <vt:lpstr>Wingdings</vt:lpstr>
      <vt:lpstr>Office Theme</vt:lpstr>
      <vt:lpstr>SINAVA HAZIRLANAN  AİLE</vt:lpstr>
      <vt:lpstr>Sınav Kavramı!</vt:lpstr>
      <vt:lpstr>PowerPoint Presentation</vt:lpstr>
      <vt:lpstr>PowerPoint Presentation</vt:lpstr>
      <vt:lpstr>PowerPoint Presentation</vt:lpstr>
      <vt:lpstr>Genel Sınav Kaygısı Belirtileri</vt:lpstr>
      <vt:lpstr>Kaygı Yaratan Genel Koşullar</vt:lpstr>
      <vt:lpstr>BDT</vt:lpstr>
      <vt:lpstr>Temel İnançları Belirleme</vt:lpstr>
      <vt:lpstr>PowerPoint Presentation</vt:lpstr>
      <vt:lpstr>PowerPoint Presentation</vt:lpstr>
      <vt:lpstr>Duygu ve Düşüncelerin Kaynakları</vt:lpstr>
      <vt:lpstr>Kişilik Tipleri- Enneagram</vt:lpstr>
      <vt:lpstr>Ego durumları</vt:lpstr>
      <vt:lpstr>Gerginliği Artıran Algılar</vt:lpstr>
      <vt:lpstr>Ailelere Öneriler</vt:lpstr>
      <vt:lpstr>PowerPoint Presentation</vt:lpstr>
      <vt:lpstr>PowerPoint Presentation</vt:lpstr>
      <vt:lpstr>Kullanılan Dile Dikkat Etmek</vt:lpstr>
      <vt:lpstr>PowerPoint Presentation</vt:lpstr>
      <vt:lpstr>PowerPoint Presentation</vt:lpstr>
      <vt:lpstr>PowerPoint Presentation</vt:lpstr>
      <vt:lpstr>Stresle baş etme yolları Etkisiz </vt:lpstr>
      <vt:lpstr>Stresle Baş Etme Etkili yollar </vt:lpstr>
      <vt:lpstr>PowerPoint Presentation</vt:lpstr>
      <vt:lpstr>Kontrol</vt:lpstr>
      <vt:lpstr>İzinler</vt:lpstr>
      <vt:lpstr>Sahne 1</vt:lpstr>
      <vt:lpstr>Sahne 2</vt:lpstr>
      <vt:lpstr>Sahne 3</vt:lpstr>
      <vt:lpstr>Sahne 4</vt:lpstr>
      <vt:lpstr>Sahne 5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ilker Ergun</dc:creator>
  <cp:lastModifiedBy>Zeki Pehlivan</cp:lastModifiedBy>
  <cp:revision>26</cp:revision>
  <dcterms:created xsi:type="dcterms:W3CDTF">2015-05-19T18:08:32Z</dcterms:created>
  <dcterms:modified xsi:type="dcterms:W3CDTF">2016-02-29T06:17:59Z</dcterms:modified>
</cp:coreProperties>
</file>