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1" r:id="rId1"/>
  </p:sldMasterIdLst>
  <p:notesMasterIdLst>
    <p:notesMasterId r:id="rId17"/>
  </p:notesMasterIdLst>
  <p:handoutMasterIdLst>
    <p:handoutMasterId r:id="rId18"/>
  </p:handoutMasterIdLst>
  <p:sldIdLst>
    <p:sldId id="256" r:id="rId2"/>
    <p:sldId id="424" r:id="rId3"/>
    <p:sldId id="425" r:id="rId4"/>
    <p:sldId id="428" r:id="rId5"/>
    <p:sldId id="426" r:id="rId6"/>
    <p:sldId id="437" r:id="rId7"/>
    <p:sldId id="429" r:id="rId8"/>
    <p:sldId id="427" r:id="rId9"/>
    <p:sldId id="431" r:id="rId10"/>
    <p:sldId id="432" r:id="rId11"/>
    <p:sldId id="435" r:id="rId12"/>
    <p:sldId id="433" r:id="rId13"/>
    <p:sldId id="430" r:id="rId14"/>
    <p:sldId id="436" r:id="rId15"/>
    <p:sldId id="416"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CCFFCC"/>
    <a:srgbClr val="FF33CC"/>
    <a:srgbClr val="FFCCFF"/>
    <a:srgbClr val="FFCC99"/>
    <a:srgbClr val="CCECFF"/>
    <a:srgbClr val="EAEAEA"/>
    <a:srgbClr val="A50021"/>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3575" autoAdjust="0"/>
  </p:normalViewPr>
  <p:slideViewPr>
    <p:cSldViewPr>
      <p:cViewPr>
        <p:scale>
          <a:sx n="66" d="100"/>
          <a:sy n="66" d="100"/>
        </p:scale>
        <p:origin x="-636"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21DD16-E3F5-47E5-9BEF-1E7CC7E28B89}" type="datetimeFigureOut">
              <a:rPr lang="tr-TR" smtClean="0"/>
              <a:pPr/>
              <a:t>25.04.2017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1A625-2F2F-46CC-9C31-73EB48B9FDD9}"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15C3386-CAB2-4435-BE73-F1C54DCEC452}" type="slidenum">
              <a:rPr lang="tr-T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685800" y="990600"/>
            <a:ext cx="7772400" cy="1371600"/>
          </a:xfrm>
        </p:spPr>
        <p:txBody>
          <a:bodyPr/>
          <a:lstStyle>
            <a:lvl1pPr>
              <a:defRPr sz="4000"/>
            </a:lvl1pPr>
          </a:lstStyle>
          <a:p>
            <a:r>
              <a:rPr lang="tr-TR"/>
              <a:t>Click to edit Master title style</a:t>
            </a:r>
          </a:p>
        </p:txBody>
      </p:sp>
      <p:sp>
        <p:nvSpPr>
          <p:cNvPr id="2693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tr-TR"/>
              <a:t>Click to edit Master subtitle style</a:t>
            </a:r>
          </a:p>
        </p:txBody>
      </p:sp>
      <p:sp>
        <p:nvSpPr>
          <p:cNvPr id="269316" name="Rectangle 4"/>
          <p:cNvSpPr>
            <a:spLocks noGrp="1" noChangeArrowheads="1"/>
          </p:cNvSpPr>
          <p:nvPr>
            <p:ph type="dt" sz="half" idx="2"/>
          </p:nvPr>
        </p:nvSpPr>
        <p:spPr>
          <a:xfrm>
            <a:off x="685800" y="6248400"/>
            <a:ext cx="1905000" cy="457200"/>
          </a:xfrm>
        </p:spPr>
        <p:txBody>
          <a:bodyPr/>
          <a:lstStyle>
            <a:lvl1pPr>
              <a:defRPr/>
            </a:lvl1pPr>
          </a:lstStyle>
          <a:p>
            <a:r>
              <a:rPr lang="tr-TR" smtClean="0"/>
              <a:t>18.04.2017</a:t>
            </a:r>
            <a:endParaRPr lang="tr-TR"/>
          </a:p>
        </p:txBody>
      </p:sp>
      <p:sp>
        <p:nvSpPr>
          <p:cNvPr id="269317" name="Rectangle 5"/>
          <p:cNvSpPr>
            <a:spLocks noGrp="1" noChangeArrowheads="1"/>
          </p:cNvSpPr>
          <p:nvPr>
            <p:ph type="ftr" sz="quarter" idx="3"/>
          </p:nvPr>
        </p:nvSpPr>
        <p:spPr>
          <a:xfrm>
            <a:off x="3124200" y="6248400"/>
            <a:ext cx="2895600" cy="457200"/>
          </a:xfrm>
        </p:spPr>
        <p:txBody>
          <a:bodyPr/>
          <a:lstStyle>
            <a:lvl1pPr>
              <a:defRPr/>
            </a:lvl1pPr>
          </a:lstStyle>
          <a:p>
            <a:r>
              <a:rPr lang="tr-TR" smtClean="0"/>
              <a:t>AKDUR  / TÜRKİYE'DE HALK SAĞLIĞI ve PİLİÇ ETİ</a:t>
            </a:r>
            <a:endParaRPr lang="tr-TR"/>
          </a:p>
        </p:txBody>
      </p:sp>
      <p:sp>
        <p:nvSpPr>
          <p:cNvPr id="269318" name="Rectangle 6"/>
          <p:cNvSpPr>
            <a:spLocks noGrp="1" noChangeArrowheads="1"/>
          </p:cNvSpPr>
          <p:nvPr>
            <p:ph type="sldNum" sz="quarter" idx="4"/>
          </p:nvPr>
        </p:nvSpPr>
        <p:spPr>
          <a:xfrm>
            <a:off x="6553200" y="6248400"/>
            <a:ext cx="1905000" cy="457200"/>
          </a:xfrm>
        </p:spPr>
        <p:txBody>
          <a:bodyPr/>
          <a:lstStyle>
            <a:lvl1pPr>
              <a:defRPr/>
            </a:lvl1pPr>
          </a:lstStyle>
          <a:p>
            <a:fld id="{C9C0A58A-AE0D-407A-8661-77CCE1523AB8}" type="slidenum">
              <a:rPr lang="tr-TR"/>
              <a:pPr/>
              <a:t>‹#›</a:t>
            </a:fld>
            <a:endParaRPr lang="tr-TR"/>
          </a:p>
        </p:txBody>
      </p:sp>
      <p:sp>
        <p:nvSpPr>
          <p:cNvPr id="26931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tr-TR"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18.04.2017</a:t>
            </a:r>
            <a:endParaRPr lang="tr-TR"/>
          </a:p>
        </p:txBody>
      </p:sp>
      <p:sp>
        <p:nvSpPr>
          <p:cNvPr id="5" name="4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6" name="5 Slayt Numarası Yer Tutucusu"/>
          <p:cNvSpPr>
            <a:spLocks noGrp="1"/>
          </p:cNvSpPr>
          <p:nvPr>
            <p:ph type="sldNum" sz="quarter" idx="12"/>
          </p:nvPr>
        </p:nvSpPr>
        <p:spPr/>
        <p:txBody>
          <a:bodyPr/>
          <a:lstStyle>
            <a:lvl1pPr>
              <a:defRPr/>
            </a:lvl1pPr>
          </a:lstStyle>
          <a:p>
            <a:fld id="{1710AE2A-A418-450A-B3DD-6734CC03FA8A}"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73838" y="304800"/>
            <a:ext cx="2001837" cy="5715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66738" y="304800"/>
            <a:ext cx="585470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18.04.2017</a:t>
            </a:r>
            <a:endParaRPr lang="tr-TR"/>
          </a:p>
        </p:txBody>
      </p:sp>
      <p:sp>
        <p:nvSpPr>
          <p:cNvPr id="5" name="4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6" name="5 Slayt Numarası Yer Tutucusu"/>
          <p:cNvSpPr>
            <a:spLocks noGrp="1"/>
          </p:cNvSpPr>
          <p:nvPr>
            <p:ph type="sldNum" sz="quarter" idx="12"/>
          </p:nvPr>
        </p:nvSpPr>
        <p:spPr/>
        <p:txBody>
          <a:bodyPr/>
          <a:lstStyle>
            <a:lvl1pPr>
              <a:defRPr/>
            </a:lvl1pPr>
          </a:lstStyle>
          <a:p>
            <a:fld id="{EAAD5D5C-5F1E-4142-B25E-E6238CCCEB0B}"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574675" y="304800"/>
            <a:ext cx="8001000" cy="12160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566738" y="1752600"/>
            <a:ext cx="8001000" cy="4267200"/>
          </a:xfrm>
        </p:spPr>
        <p:txBody>
          <a:bodyPr/>
          <a:lstStyle/>
          <a:p>
            <a:endParaRPr lang="tr-TR"/>
          </a:p>
        </p:txBody>
      </p:sp>
      <p:sp>
        <p:nvSpPr>
          <p:cNvPr id="4" name="3 Veri Yer Tutucusu"/>
          <p:cNvSpPr>
            <a:spLocks noGrp="1"/>
          </p:cNvSpPr>
          <p:nvPr>
            <p:ph type="dt" sz="half" idx="10"/>
          </p:nvPr>
        </p:nvSpPr>
        <p:spPr>
          <a:xfrm>
            <a:off x="609600" y="6245225"/>
            <a:ext cx="1981200" cy="476250"/>
          </a:xfrm>
        </p:spPr>
        <p:txBody>
          <a:bodyPr/>
          <a:lstStyle>
            <a:lvl1pPr>
              <a:defRPr/>
            </a:lvl1pPr>
          </a:lstStyle>
          <a:p>
            <a:r>
              <a:rPr lang="tr-TR" smtClean="0"/>
              <a:t>18.04.2017</a:t>
            </a:r>
            <a:endParaRPr lang="tr-TR"/>
          </a:p>
        </p:txBody>
      </p:sp>
      <p:sp>
        <p:nvSpPr>
          <p:cNvPr id="5" name="4 Altbilgi Yer Tutucusu"/>
          <p:cNvSpPr>
            <a:spLocks noGrp="1"/>
          </p:cNvSpPr>
          <p:nvPr>
            <p:ph type="ftr" sz="quarter" idx="11"/>
          </p:nvPr>
        </p:nvSpPr>
        <p:spPr>
          <a:xfrm>
            <a:off x="3124200" y="6245225"/>
            <a:ext cx="2895600" cy="476250"/>
          </a:xfrm>
        </p:spPr>
        <p:txBody>
          <a:bodyPr/>
          <a:lstStyle>
            <a:lvl1pPr>
              <a:defRPr/>
            </a:lvl1pPr>
          </a:lstStyle>
          <a:p>
            <a:r>
              <a:rPr lang="tr-TR" smtClean="0"/>
              <a:t>AKDUR  / TÜRKİYE'DE HALK SAĞLIĞI ve PİLİÇ ETİ</a:t>
            </a:r>
            <a:endParaRPr lang="tr-TR"/>
          </a:p>
        </p:txBody>
      </p:sp>
      <p:sp>
        <p:nvSpPr>
          <p:cNvPr id="6" name="5 Slayt Numarası Yer Tutucusu"/>
          <p:cNvSpPr>
            <a:spLocks noGrp="1"/>
          </p:cNvSpPr>
          <p:nvPr>
            <p:ph type="sldNum" sz="quarter" idx="12"/>
          </p:nvPr>
        </p:nvSpPr>
        <p:spPr>
          <a:xfrm>
            <a:off x="6553200" y="6245225"/>
            <a:ext cx="1981200" cy="476250"/>
          </a:xfrm>
        </p:spPr>
        <p:txBody>
          <a:bodyPr/>
          <a:lstStyle>
            <a:lvl1pPr>
              <a:defRPr/>
            </a:lvl1pPr>
          </a:lstStyle>
          <a:p>
            <a:fld id="{709E7759-A7DA-4FCA-87F0-5F56682D2F99}" type="slidenum">
              <a:rPr lang="tr-T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74675" y="304800"/>
            <a:ext cx="8001000" cy="12160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5667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34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09600" y="6245225"/>
            <a:ext cx="1981200" cy="476250"/>
          </a:xfrm>
        </p:spPr>
        <p:txBody>
          <a:bodyPr/>
          <a:lstStyle>
            <a:lvl1pPr>
              <a:defRPr/>
            </a:lvl1pPr>
          </a:lstStyle>
          <a:p>
            <a:r>
              <a:rPr lang="tr-TR" smtClean="0"/>
              <a:t>18.04.2017</a:t>
            </a:r>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r>
              <a:rPr lang="tr-TR" smtClean="0"/>
              <a:t>AKDUR  / TÜRKİYE'DE HALK SAĞLIĞI ve PİLİÇ ETİ</a:t>
            </a:r>
            <a:endParaRPr lang="tr-TR"/>
          </a:p>
        </p:txBody>
      </p:sp>
      <p:sp>
        <p:nvSpPr>
          <p:cNvPr id="7" name="6 Slayt Numarası Yer Tutucusu"/>
          <p:cNvSpPr>
            <a:spLocks noGrp="1"/>
          </p:cNvSpPr>
          <p:nvPr>
            <p:ph type="sldNum" sz="quarter" idx="12"/>
          </p:nvPr>
        </p:nvSpPr>
        <p:spPr>
          <a:xfrm>
            <a:off x="6553200" y="6245225"/>
            <a:ext cx="1981200" cy="476250"/>
          </a:xfrm>
        </p:spPr>
        <p:txBody>
          <a:bodyPr/>
          <a:lstStyle>
            <a:lvl1pPr>
              <a:defRPr/>
            </a:lvl1pPr>
          </a:lstStyle>
          <a:p>
            <a:fld id="{8CDE806B-C677-4DB6-B51B-4E71BD4A63A3}" type="slidenum">
              <a:rPr lang="tr-T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Başlık,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574675" y="304800"/>
            <a:ext cx="8001000" cy="1216025"/>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667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6434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09600" y="6245225"/>
            <a:ext cx="1981200" cy="476250"/>
          </a:xfrm>
        </p:spPr>
        <p:txBody>
          <a:bodyPr/>
          <a:lstStyle>
            <a:lvl1pPr>
              <a:defRPr/>
            </a:lvl1pPr>
          </a:lstStyle>
          <a:p>
            <a:r>
              <a:rPr lang="tr-TR" smtClean="0"/>
              <a:t>18.04.2017</a:t>
            </a:r>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r>
              <a:rPr lang="tr-TR" smtClean="0"/>
              <a:t>AKDUR  / TÜRKİYE'DE HALK SAĞLIĞI ve PİLİÇ ETİ</a:t>
            </a:r>
            <a:endParaRPr lang="tr-TR"/>
          </a:p>
        </p:txBody>
      </p:sp>
      <p:sp>
        <p:nvSpPr>
          <p:cNvPr id="7" name="6 Slayt Numarası Yer Tutucusu"/>
          <p:cNvSpPr>
            <a:spLocks noGrp="1"/>
          </p:cNvSpPr>
          <p:nvPr>
            <p:ph type="sldNum" sz="quarter" idx="12"/>
          </p:nvPr>
        </p:nvSpPr>
        <p:spPr>
          <a:xfrm>
            <a:off x="6553200" y="6245225"/>
            <a:ext cx="1981200" cy="476250"/>
          </a:xfrm>
        </p:spPr>
        <p:txBody>
          <a:bodyPr/>
          <a:lstStyle>
            <a:lvl1pPr>
              <a:defRPr/>
            </a:lvl1pPr>
          </a:lstStyle>
          <a:p>
            <a:fld id="{5ED603BF-E06E-4BB0-A70A-207234944388}"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18.04.2017</a:t>
            </a:r>
            <a:endParaRPr lang="tr-TR"/>
          </a:p>
        </p:txBody>
      </p:sp>
      <p:sp>
        <p:nvSpPr>
          <p:cNvPr id="5" name="4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6" name="5 Slayt Numarası Yer Tutucusu"/>
          <p:cNvSpPr>
            <a:spLocks noGrp="1"/>
          </p:cNvSpPr>
          <p:nvPr>
            <p:ph type="sldNum" sz="quarter" idx="12"/>
          </p:nvPr>
        </p:nvSpPr>
        <p:spPr/>
        <p:txBody>
          <a:bodyPr/>
          <a:lstStyle>
            <a:lvl1pPr>
              <a:defRPr/>
            </a:lvl1pPr>
          </a:lstStyle>
          <a:p>
            <a:fld id="{C7A93E3F-6F96-41D8-922A-E6FFDE7357DF}"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r>
              <a:rPr lang="tr-TR" smtClean="0"/>
              <a:t>18.04.2017</a:t>
            </a:r>
            <a:endParaRPr lang="tr-TR"/>
          </a:p>
        </p:txBody>
      </p:sp>
      <p:sp>
        <p:nvSpPr>
          <p:cNvPr id="5" name="4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6" name="5 Slayt Numarası Yer Tutucusu"/>
          <p:cNvSpPr>
            <a:spLocks noGrp="1"/>
          </p:cNvSpPr>
          <p:nvPr>
            <p:ph type="sldNum" sz="quarter" idx="12"/>
          </p:nvPr>
        </p:nvSpPr>
        <p:spPr/>
        <p:txBody>
          <a:bodyPr/>
          <a:lstStyle>
            <a:lvl1pPr>
              <a:defRPr/>
            </a:lvl1pPr>
          </a:lstStyle>
          <a:p>
            <a:fld id="{55D06C7A-8F7E-46DF-A265-1B706C037757}"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r>
              <a:rPr lang="tr-TR" smtClean="0"/>
              <a:t>18.04.2017</a:t>
            </a:r>
            <a:endParaRPr lang="tr-TR"/>
          </a:p>
        </p:txBody>
      </p:sp>
      <p:sp>
        <p:nvSpPr>
          <p:cNvPr id="6" name="5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7" name="6 Slayt Numarası Yer Tutucusu"/>
          <p:cNvSpPr>
            <a:spLocks noGrp="1"/>
          </p:cNvSpPr>
          <p:nvPr>
            <p:ph type="sldNum" sz="quarter" idx="12"/>
          </p:nvPr>
        </p:nvSpPr>
        <p:spPr/>
        <p:txBody>
          <a:bodyPr/>
          <a:lstStyle>
            <a:lvl1pPr>
              <a:defRPr/>
            </a:lvl1pPr>
          </a:lstStyle>
          <a:p>
            <a:fld id="{AD1764DF-83FB-4739-B970-B0CDCDADEF12}"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r>
              <a:rPr lang="tr-TR" smtClean="0"/>
              <a:t>18.04.2017</a:t>
            </a:r>
            <a:endParaRPr lang="tr-TR"/>
          </a:p>
        </p:txBody>
      </p:sp>
      <p:sp>
        <p:nvSpPr>
          <p:cNvPr id="8" name="7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9" name="8 Slayt Numarası Yer Tutucusu"/>
          <p:cNvSpPr>
            <a:spLocks noGrp="1"/>
          </p:cNvSpPr>
          <p:nvPr>
            <p:ph type="sldNum" sz="quarter" idx="12"/>
          </p:nvPr>
        </p:nvSpPr>
        <p:spPr/>
        <p:txBody>
          <a:bodyPr/>
          <a:lstStyle>
            <a:lvl1pPr>
              <a:defRPr/>
            </a:lvl1pPr>
          </a:lstStyle>
          <a:p>
            <a:fld id="{64BE84BD-E7D8-4675-B0E8-081BCBD6B7AB}"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r>
              <a:rPr lang="tr-TR" smtClean="0"/>
              <a:t>18.04.2017</a:t>
            </a:r>
            <a:endParaRPr lang="tr-TR"/>
          </a:p>
        </p:txBody>
      </p:sp>
      <p:sp>
        <p:nvSpPr>
          <p:cNvPr id="4" name="3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5" name="4 Slayt Numarası Yer Tutucusu"/>
          <p:cNvSpPr>
            <a:spLocks noGrp="1"/>
          </p:cNvSpPr>
          <p:nvPr>
            <p:ph type="sldNum" sz="quarter" idx="12"/>
          </p:nvPr>
        </p:nvSpPr>
        <p:spPr/>
        <p:txBody>
          <a:bodyPr/>
          <a:lstStyle>
            <a:lvl1pPr>
              <a:defRPr/>
            </a:lvl1pPr>
          </a:lstStyle>
          <a:p>
            <a:fld id="{CCFC9EFD-8531-4C07-BD6C-3AF381F923E2}"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r>
              <a:rPr lang="tr-TR" smtClean="0"/>
              <a:t>18.04.2017</a:t>
            </a:r>
            <a:endParaRPr lang="tr-TR"/>
          </a:p>
        </p:txBody>
      </p:sp>
      <p:sp>
        <p:nvSpPr>
          <p:cNvPr id="3" name="2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4" name="3 Slayt Numarası Yer Tutucusu"/>
          <p:cNvSpPr>
            <a:spLocks noGrp="1"/>
          </p:cNvSpPr>
          <p:nvPr>
            <p:ph type="sldNum" sz="quarter" idx="12"/>
          </p:nvPr>
        </p:nvSpPr>
        <p:spPr/>
        <p:txBody>
          <a:bodyPr/>
          <a:lstStyle>
            <a:lvl1pPr>
              <a:defRPr/>
            </a:lvl1pPr>
          </a:lstStyle>
          <a:p>
            <a:fld id="{B350F5DF-01FA-4490-A222-4A2B6D7CE533}"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smtClean="0"/>
              <a:t>18.04.2017</a:t>
            </a:r>
            <a:endParaRPr lang="tr-TR"/>
          </a:p>
        </p:txBody>
      </p:sp>
      <p:sp>
        <p:nvSpPr>
          <p:cNvPr id="6" name="5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7" name="6 Slayt Numarası Yer Tutucusu"/>
          <p:cNvSpPr>
            <a:spLocks noGrp="1"/>
          </p:cNvSpPr>
          <p:nvPr>
            <p:ph type="sldNum" sz="quarter" idx="12"/>
          </p:nvPr>
        </p:nvSpPr>
        <p:spPr/>
        <p:txBody>
          <a:bodyPr/>
          <a:lstStyle>
            <a:lvl1pPr>
              <a:defRPr/>
            </a:lvl1pPr>
          </a:lstStyle>
          <a:p>
            <a:fld id="{55450EAA-4C88-4F5E-8B51-4220357F2270}"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smtClean="0"/>
              <a:t>18.04.2017</a:t>
            </a:r>
            <a:endParaRPr lang="tr-TR"/>
          </a:p>
        </p:txBody>
      </p:sp>
      <p:sp>
        <p:nvSpPr>
          <p:cNvPr id="6" name="5 Altbilgi Yer Tutucusu"/>
          <p:cNvSpPr>
            <a:spLocks noGrp="1"/>
          </p:cNvSpPr>
          <p:nvPr>
            <p:ph type="ftr" sz="quarter" idx="11"/>
          </p:nvPr>
        </p:nvSpPr>
        <p:spPr/>
        <p:txBody>
          <a:bodyPr/>
          <a:lstStyle>
            <a:lvl1pPr>
              <a:defRPr/>
            </a:lvl1pPr>
          </a:lstStyle>
          <a:p>
            <a:r>
              <a:rPr lang="tr-TR" smtClean="0"/>
              <a:t>AKDUR  / TÜRKİYE'DE HALK SAĞLIĞI ve PİLİÇ ETİ</a:t>
            </a:r>
            <a:endParaRPr lang="tr-TR"/>
          </a:p>
        </p:txBody>
      </p:sp>
      <p:sp>
        <p:nvSpPr>
          <p:cNvPr id="7" name="6 Slayt Numarası Yer Tutucusu"/>
          <p:cNvSpPr>
            <a:spLocks noGrp="1"/>
          </p:cNvSpPr>
          <p:nvPr>
            <p:ph type="sldNum" sz="quarter" idx="12"/>
          </p:nvPr>
        </p:nvSpPr>
        <p:spPr/>
        <p:txBody>
          <a:bodyPr/>
          <a:lstStyle>
            <a:lvl1pPr>
              <a:defRPr/>
            </a:lvl1pPr>
          </a:lstStyle>
          <a:p>
            <a:fld id="{3EAC8392-4FDE-4E69-B6BD-B32E444DFC55}"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Click to edit Master title style</a:t>
            </a:r>
          </a:p>
        </p:txBody>
      </p:sp>
      <p:sp>
        <p:nvSpPr>
          <p:cNvPr id="26829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26829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tr-TR" sz="2400">
              <a:latin typeface="Times New Roman" pitchFamily="18" charset="0"/>
            </a:endParaRPr>
          </a:p>
        </p:txBody>
      </p:sp>
      <p:sp>
        <p:nvSpPr>
          <p:cNvPr id="26829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tr-TR"/>
          </a:p>
        </p:txBody>
      </p:sp>
      <p:sp>
        <p:nvSpPr>
          <p:cNvPr id="26829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tr-TR" smtClean="0"/>
              <a:t>18.04.2017</a:t>
            </a:r>
            <a:endParaRPr lang="tr-TR"/>
          </a:p>
        </p:txBody>
      </p:sp>
      <p:sp>
        <p:nvSpPr>
          <p:cNvPr id="26829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r>
              <a:rPr lang="tr-TR" smtClean="0"/>
              <a:t>AKDUR  / TÜRKİYE'DE HALK SAĞLIĞI ve PİLİÇ ETİ</a:t>
            </a:r>
            <a:endParaRPr lang="tr-TR"/>
          </a:p>
        </p:txBody>
      </p:sp>
      <p:sp>
        <p:nvSpPr>
          <p:cNvPr id="26829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A041F5E-2E75-44E5-B462-F135445C66FA}"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Lst>
  <p:timing>
    <p:tnLst>
      <p:par>
        <p:cTn id="1" dur="indefinite" restart="never" nodeType="tmRoot"/>
      </p:par>
    </p:tnLst>
  </p:timing>
  <p:hf hdr="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subTitle" idx="1"/>
          </p:nvPr>
        </p:nvSpPr>
        <p:spPr>
          <a:xfrm>
            <a:off x="1142976" y="3000372"/>
            <a:ext cx="7286676" cy="1440107"/>
          </a:xfrm>
          <a:noFill/>
          <a:ln/>
        </p:spPr>
        <p:txBody>
          <a:bodyPr/>
          <a:lstStyle/>
          <a:p>
            <a:pPr algn="ctr"/>
            <a:r>
              <a:rPr lang="tr-TR" sz="3600" b="1" smtClean="0">
                <a:solidFill>
                  <a:srgbClr val="C00000"/>
                </a:solidFill>
                <a:latin typeface="Arial" pitchFamily="34" charset="0"/>
                <a:cs typeface="Arial" pitchFamily="34" charset="0"/>
              </a:rPr>
              <a:t>TÜRKİYE’DE PİLİÇ ETİNİN HALK SAĞLIĞI AÇISINDAN ÖNEMİ</a:t>
            </a:r>
            <a:endParaRPr lang="tr-TR" sz="3600" b="1" dirty="0">
              <a:solidFill>
                <a:srgbClr val="C00000"/>
              </a:solidFill>
              <a:latin typeface="Arial" pitchFamily="34" charset="0"/>
              <a:cs typeface="Arial" pitchFamily="34" charset="0"/>
            </a:endParaRPr>
          </a:p>
        </p:txBody>
      </p:sp>
      <p:sp>
        <p:nvSpPr>
          <p:cNvPr id="2058" name="Text Box 10"/>
          <p:cNvSpPr txBox="1">
            <a:spLocks noChangeArrowheads="1"/>
          </p:cNvSpPr>
          <p:nvPr/>
        </p:nvSpPr>
        <p:spPr bwMode="auto">
          <a:xfrm>
            <a:off x="2339752" y="4941168"/>
            <a:ext cx="4002113" cy="523220"/>
          </a:xfrm>
          <a:prstGeom prst="rect">
            <a:avLst/>
          </a:prstGeom>
          <a:noFill/>
          <a:ln w="9525">
            <a:noFill/>
            <a:miter lim="800000"/>
            <a:headEnd/>
            <a:tailEnd/>
          </a:ln>
          <a:effectLst/>
        </p:spPr>
        <p:txBody>
          <a:bodyPr wrap="square">
            <a:spAutoFit/>
          </a:bodyPr>
          <a:lstStyle/>
          <a:p>
            <a:pPr>
              <a:spcBef>
                <a:spcPct val="50000"/>
              </a:spcBef>
            </a:pPr>
            <a:r>
              <a:rPr lang="tr-TR" sz="2800" dirty="0" smtClean="0">
                <a:latin typeface="Arial" pitchFamily="34" charset="0"/>
                <a:cs typeface="Arial" pitchFamily="34" charset="0"/>
              </a:rPr>
              <a:t>Prof. Dr. Recep </a:t>
            </a:r>
            <a:r>
              <a:rPr lang="tr-TR" sz="2800" dirty="0">
                <a:latin typeface="Arial" pitchFamily="34" charset="0"/>
                <a:cs typeface="Arial" pitchFamily="34" charset="0"/>
              </a:rPr>
              <a:t>AKDUR</a:t>
            </a:r>
          </a:p>
        </p:txBody>
      </p:sp>
      <p:sp>
        <p:nvSpPr>
          <p:cNvPr id="35844" name="AutoShape 4" descr="Ludwigsburg Uluslararası Seminer Programı (26 Kasım-2 Aralık 2016) - Ankara Üniversites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8" name="7 Resim" descr="logo aütf.png"/>
          <p:cNvPicPr>
            <a:picLocks noChangeAspect="1"/>
          </p:cNvPicPr>
          <p:nvPr/>
        </p:nvPicPr>
        <p:blipFill>
          <a:blip r:embed="rId2" cstate="print"/>
          <a:stretch>
            <a:fillRect/>
          </a:stretch>
        </p:blipFill>
        <p:spPr>
          <a:xfrm>
            <a:off x="6876256" y="4581128"/>
            <a:ext cx="1500166" cy="1493499"/>
          </a:xfrm>
          <a:prstGeom prst="rect">
            <a:avLst/>
          </a:prstGeom>
        </p:spPr>
      </p:pic>
      <p:pic>
        <p:nvPicPr>
          <p:cNvPr id="1026" name="Picture 2"/>
          <p:cNvPicPr>
            <a:picLocks noChangeAspect="1" noChangeArrowheads="1"/>
          </p:cNvPicPr>
          <p:nvPr/>
        </p:nvPicPr>
        <p:blipFill>
          <a:blip r:embed="rId3"/>
          <a:srcRect/>
          <a:stretch>
            <a:fillRect/>
          </a:stretch>
        </p:blipFill>
        <p:spPr bwMode="auto">
          <a:xfrm>
            <a:off x="642910" y="857232"/>
            <a:ext cx="8052934" cy="1214446"/>
          </a:xfrm>
          <a:prstGeom prst="rect">
            <a:avLst/>
          </a:prstGeom>
          <a:noFill/>
          <a:ln w="9525">
            <a:noFill/>
            <a:miter lim="800000"/>
            <a:headEnd/>
            <a:tailEnd/>
          </a:ln>
          <a:effectLst/>
        </p:spPr>
      </p:pic>
      <p:sp>
        <p:nvSpPr>
          <p:cNvPr id="7" name="6 Metin kutusu"/>
          <p:cNvSpPr txBox="1"/>
          <p:nvPr/>
        </p:nvSpPr>
        <p:spPr>
          <a:xfrm>
            <a:off x="2643174" y="1771412"/>
            <a:ext cx="2428892" cy="338554"/>
          </a:xfrm>
          <a:prstGeom prst="rect">
            <a:avLst/>
          </a:prstGeom>
          <a:noFill/>
        </p:spPr>
        <p:txBody>
          <a:bodyPr wrap="square" rtlCol="0">
            <a:spAutoFit/>
          </a:bodyPr>
          <a:lstStyle/>
          <a:p>
            <a:r>
              <a:rPr lang="tr-TR" sz="1600" dirty="0" smtClean="0">
                <a:solidFill>
                  <a:schemeClr val="bg1"/>
                </a:solidFill>
              </a:rPr>
              <a:t>ANTALYA/TÜRKİYE</a:t>
            </a:r>
            <a:endParaRPr lang="tr-TR" sz="1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pitchFamily="34" charset="0"/>
                <a:cs typeface="Arial" pitchFamily="34" charset="0"/>
              </a:rPr>
              <a:t>TÜRKİYE’DE DURUM</a:t>
            </a:r>
            <a:endParaRPr lang="tr-TR"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r>
              <a:rPr lang="tr-TR" dirty="0" smtClean="0">
                <a:latin typeface="Arial" pitchFamily="34" charset="0"/>
                <a:cs typeface="Arial" pitchFamily="34" charset="0"/>
              </a:rPr>
              <a:t>Türkiye’de Yetersiz ve dengesiz beslenme önemli bir halk sağlığı sorunudur</a:t>
            </a:r>
          </a:p>
          <a:p>
            <a:r>
              <a:rPr lang="tr-TR" dirty="0" smtClean="0">
                <a:latin typeface="Arial" pitchFamily="34" charset="0"/>
                <a:cs typeface="Arial" pitchFamily="34" charset="0"/>
              </a:rPr>
              <a:t>Hayvansal protein tüketimi ve süt gurubu tüketimi birçok ülkeye göre daha düşüktür </a:t>
            </a:r>
          </a:p>
          <a:p>
            <a:r>
              <a:rPr lang="tr-TR" dirty="0" smtClean="0">
                <a:latin typeface="Arial" pitchFamily="34" charset="0"/>
                <a:cs typeface="Arial" pitchFamily="34" charset="0"/>
              </a:rPr>
              <a:t> Türkiye Beslenme Ve Sağlık Araştırması (TBSA) 2010 verilerine göre hiç süt tüketmeyenlerin oranı %44,6 hiç kırmızı et tüketmeyenler ise %20,2 bir orana sahiptir. </a:t>
            </a:r>
          </a:p>
          <a:p>
            <a:endParaRPr lang="tr-TR" dirty="0"/>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233882"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304800"/>
            <a:ext cx="8643997" cy="1216025"/>
          </a:xfrm>
        </p:spPr>
        <p:txBody>
          <a:bodyPr/>
          <a:lstStyle/>
          <a:p>
            <a:r>
              <a:rPr lang="tr-TR" dirty="0" smtClean="0">
                <a:solidFill>
                  <a:srgbClr val="C00000"/>
                </a:solidFill>
              </a:rPr>
              <a:t> </a:t>
            </a:r>
            <a:r>
              <a:rPr lang="tr-TR" sz="3200" b="1" dirty="0" smtClean="0">
                <a:solidFill>
                  <a:srgbClr val="C00000"/>
                </a:solidFill>
                <a:latin typeface="Arial" pitchFamily="34" charset="0"/>
                <a:cs typeface="Arial" pitchFamily="34" charset="0"/>
              </a:rPr>
              <a:t>SEÇİLMİŞ BAZI ÜLKELERDE ET TÜKETİMİ</a:t>
            </a:r>
            <a:endParaRPr lang="tr-TR" sz="3200" b="1" dirty="0">
              <a:solidFill>
                <a:srgbClr val="C00000"/>
              </a:solidFill>
              <a:latin typeface="Arial" pitchFamily="34" charset="0"/>
              <a:cs typeface="Arial" pitchFamily="34" charset="0"/>
            </a:endParaRPr>
          </a:p>
        </p:txBody>
      </p:sp>
      <p:graphicFrame>
        <p:nvGraphicFramePr>
          <p:cNvPr id="7" name="6 İçerik Yer Tutucusu"/>
          <p:cNvGraphicFramePr>
            <a:graphicFrameLocks noGrp="1"/>
          </p:cNvGraphicFramePr>
          <p:nvPr>
            <p:ph idx="1"/>
          </p:nvPr>
        </p:nvGraphicFramePr>
        <p:xfrm>
          <a:off x="566738" y="1752600"/>
          <a:ext cx="8291544" cy="3925824"/>
        </p:xfrm>
        <a:graphic>
          <a:graphicData uri="http://schemas.openxmlformats.org/drawingml/2006/table">
            <a:tbl>
              <a:tblPr firstRow="1" bandRow="1">
                <a:tableStyleId>{5C22544A-7EE6-4342-B048-85BDC9FD1C3A}</a:tableStyleId>
              </a:tblPr>
              <a:tblGrid>
                <a:gridCol w="2790816"/>
                <a:gridCol w="1714512"/>
                <a:gridCol w="2000264"/>
                <a:gridCol w="1785952"/>
              </a:tblGrid>
              <a:tr h="370840">
                <a:tc>
                  <a:txBody>
                    <a:bodyPr/>
                    <a:lstStyle/>
                    <a:p>
                      <a:pPr algn="just">
                        <a:lnSpc>
                          <a:spcPct val="115000"/>
                        </a:lnSpc>
                        <a:spcAft>
                          <a:spcPts val="0"/>
                        </a:spcAft>
                      </a:pPr>
                      <a:r>
                        <a:rPr lang="tr-TR" sz="2800" dirty="0">
                          <a:solidFill>
                            <a:schemeClr val="tx1"/>
                          </a:solidFill>
                          <a:latin typeface="Arial"/>
                          <a:ea typeface="Times New Roman"/>
                          <a:cs typeface="Times New Roman"/>
                        </a:rPr>
                        <a:t>ÜLKE</a:t>
                      </a:r>
                      <a:endParaRPr lang="tr-TR" sz="2800" dirty="0">
                        <a:solidFill>
                          <a:schemeClr val="tx1"/>
                        </a:solidFill>
                        <a:latin typeface="Calibri"/>
                        <a:ea typeface="Times New Roman"/>
                        <a:cs typeface="Times New Roman"/>
                      </a:endParaRPr>
                    </a:p>
                  </a:txBody>
                  <a:tcPr marL="68580" marR="68580" marT="0" marB="0"/>
                </a:tc>
                <a:tc>
                  <a:txBody>
                    <a:bodyPr/>
                    <a:lstStyle/>
                    <a:p>
                      <a:pPr algn="just">
                        <a:lnSpc>
                          <a:spcPct val="115000"/>
                        </a:lnSpc>
                        <a:spcAft>
                          <a:spcPts val="0"/>
                        </a:spcAft>
                      </a:pPr>
                      <a:r>
                        <a:rPr lang="tr-TR" sz="2800" dirty="0">
                          <a:solidFill>
                            <a:schemeClr val="tx1"/>
                          </a:solidFill>
                          <a:latin typeface="Arial"/>
                          <a:ea typeface="Times New Roman"/>
                          <a:cs typeface="Times New Roman"/>
                        </a:rPr>
                        <a:t>TAVUK</a:t>
                      </a:r>
                      <a:endParaRPr lang="tr-TR" sz="2800" dirty="0">
                        <a:solidFill>
                          <a:schemeClr val="tx1"/>
                        </a:solidFill>
                        <a:latin typeface="Calibri"/>
                        <a:ea typeface="Times New Roman"/>
                        <a:cs typeface="Times New Roman"/>
                      </a:endParaRPr>
                    </a:p>
                  </a:txBody>
                  <a:tcPr marL="68580" marR="68580" marT="0" marB="0"/>
                </a:tc>
                <a:tc>
                  <a:txBody>
                    <a:bodyPr/>
                    <a:lstStyle/>
                    <a:p>
                      <a:pPr algn="just">
                        <a:lnSpc>
                          <a:spcPct val="115000"/>
                        </a:lnSpc>
                        <a:spcAft>
                          <a:spcPts val="0"/>
                        </a:spcAft>
                      </a:pPr>
                      <a:r>
                        <a:rPr lang="tr-TR" sz="2800" dirty="0">
                          <a:solidFill>
                            <a:schemeClr val="tx1"/>
                          </a:solidFill>
                          <a:latin typeface="Arial"/>
                          <a:ea typeface="Times New Roman"/>
                          <a:cs typeface="Times New Roman"/>
                        </a:rPr>
                        <a:t>KIRMIZI ET</a:t>
                      </a:r>
                      <a:endParaRPr lang="tr-TR" sz="2800" dirty="0">
                        <a:solidFill>
                          <a:schemeClr val="tx1"/>
                        </a:solidFill>
                        <a:latin typeface="Calibri"/>
                        <a:ea typeface="Times New Roman"/>
                        <a:cs typeface="Times New Roman"/>
                      </a:endParaRPr>
                    </a:p>
                  </a:txBody>
                  <a:tcPr marL="68580" marR="68580" marT="0" marB="0"/>
                </a:tc>
                <a:tc>
                  <a:txBody>
                    <a:bodyPr/>
                    <a:lstStyle/>
                    <a:p>
                      <a:pPr algn="just">
                        <a:lnSpc>
                          <a:spcPct val="115000"/>
                        </a:lnSpc>
                        <a:spcAft>
                          <a:spcPts val="0"/>
                        </a:spcAft>
                      </a:pPr>
                      <a:r>
                        <a:rPr lang="tr-TR" sz="2800" dirty="0">
                          <a:solidFill>
                            <a:schemeClr val="tx1"/>
                          </a:solidFill>
                          <a:latin typeface="Arial"/>
                          <a:ea typeface="Times New Roman"/>
                          <a:cs typeface="Times New Roman"/>
                        </a:rPr>
                        <a:t>TOPLAM</a:t>
                      </a:r>
                      <a:endParaRPr lang="tr-TR" sz="2800" dirty="0">
                        <a:solidFill>
                          <a:schemeClr val="tx1"/>
                        </a:solidFill>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tr-TR" sz="2800">
                          <a:latin typeface="Arial"/>
                          <a:ea typeface="Times New Roman"/>
                          <a:cs typeface="Times New Roman"/>
                        </a:rPr>
                        <a:t>Hongkong</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36,9</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86,7</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123.6</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tr-TR" sz="2800" dirty="0">
                          <a:latin typeface="Arial"/>
                          <a:ea typeface="Times New Roman"/>
                          <a:cs typeface="Times New Roman"/>
                        </a:rPr>
                        <a:t>ABD</a:t>
                      </a:r>
                      <a:endParaRPr lang="tr-TR" sz="2800" dirty="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43,2</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65.7</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108.9</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tr-TR" sz="2800" dirty="0">
                          <a:latin typeface="Arial"/>
                          <a:ea typeface="Times New Roman"/>
                          <a:cs typeface="Times New Roman"/>
                        </a:rPr>
                        <a:t>AB ortalaması</a:t>
                      </a:r>
                      <a:endParaRPr lang="tr-TR" sz="2800" dirty="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18.1</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59.0</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77.1</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tr-TR" sz="2800">
                          <a:latin typeface="Arial"/>
                          <a:ea typeface="Times New Roman"/>
                          <a:cs typeface="Times New Roman"/>
                        </a:rPr>
                        <a:t>Arjantin</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36.7</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62.4</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99.1</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tr-TR" sz="2800">
                          <a:latin typeface="Arial"/>
                          <a:ea typeface="Times New Roman"/>
                          <a:cs typeface="Times New Roman"/>
                        </a:rPr>
                        <a:t>Kanada</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30.1</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52.8</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82.9</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tr-TR" sz="2800">
                          <a:latin typeface="Arial"/>
                          <a:ea typeface="Times New Roman"/>
                          <a:cs typeface="Times New Roman"/>
                        </a:rPr>
                        <a:t>Türkiye</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19.3</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a:solidFill>
                            <a:srgbClr val="000000"/>
                          </a:solidFill>
                          <a:latin typeface="Arial"/>
                          <a:ea typeface="Calibri"/>
                          <a:cs typeface="Times New Roman"/>
                        </a:rPr>
                        <a:t>12.2</a:t>
                      </a:r>
                      <a:r>
                        <a:rPr lang="tr-TR" sz="2800" kern="1200">
                          <a:solidFill>
                            <a:srgbClr val="000000"/>
                          </a:solidFill>
                          <a:latin typeface="Arial"/>
                          <a:ea typeface="Times New Roman"/>
                          <a:cs typeface="Times New Roman"/>
                        </a:rPr>
                        <a:t> </a:t>
                      </a:r>
                      <a:endParaRPr lang="tr-TR" sz="2800">
                        <a:latin typeface="Calibri"/>
                        <a:ea typeface="Times New Roman"/>
                        <a:cs typeface="Times New Roman"/>
                      </a:endParaRPr>
                    </a:p>
                  </a:txBody>
                  <a:tcPr marL="68580" marR="68580" marT="0" marB="0"/>
                </a:tc>
                <a:tc>
                  <a:txBody>
                    <a:bodyPr/>
                    <a:lstStyle/>
                    <a:p>
                      <a:pPr>
                        <a:lnSpc>
                          <a:spcPct val="115000"/>
                        </a:lnSpc>
                        <a:spcAft>
                          <a:spcPts val="0"/>
                        </a:spcAft>
                      </a:pPr>
                      <a:r>
                        <a:rPr lang="tr-TR" sz="2800" kern="1200" dirty="0">
                          <a:solidFill>
                            <a:srgbClr val="000000"/>
                          </a:solidFill>
                          <a:latin typeface="Arial"/>
                          <a:ea typeface="Calibri"/>
                          <a:cs typeface="Times New Roman"/>
                        </a:rPr>
                        <a:t>31.5</a:t>
                      </a:r>
                      <a:r>
                        <a:rPr lang="tr-TR" sz="2800" kern="1200" dirty="0">
                          <a:solidFill>
                            <a:srgbClr val="000000"/>
                          </a:solidFill>
                          <a:latin typeface="Arial"/>
                          <a:ea typeface="Times New Roman"/>
                          <a:cs typeface="Times New Roman"/>
                        </a:rPr>
                        <a:t> </a:t>
                      </a:r>
                      <a:endParaRPr lang="tr-TR" sz="2800" dirty="0">
                        <a:latin typeface="Calibri"/>
                        <a:ea typeface="Times New Roman"/>
                        <a:cs typeface="Times New Roman"/>
                      </a:endParaRPr>
                    </a:p>
                  </a:txBody>
                  <a:tcPr marL="68580" marR="68580" marT="0" marB="0"/>
                </a:tc>
              </a:tr>
            </a:tbl>
          </a:graphicData>
        </a:graphic>
      </p:graphicFrame>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305320"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pitchFamily="34" charset="0"/>
                <a:cs typeface="Arial" pitchFamily="34" charset="0"/>
              </a:rPr>
              <a:t>TÜRKİYE’DE DURUM</a:t>
            </a:r>
            <a:endParaRPr lang="tr-TR"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r>
              <a:rPr lang="tr-TR" sz="2200" dirty="0" smtClean="0">
                <a:latin typeface="Arial" pitchFamily="34" charset="0"/>
                <a:cs typeface="Arial" pitchFamily="34" charset="0"/>
              </a:rPr>
              <a:t>Türkiye’deki çocukların  fizik ölçüleri; her on çocuktan biri Türkiye ortalamasına göre,  her on çocuktan üçü ise gelişmiş ülkeler ortalamasına göre daha geridir .Bu gerilik tüm yaşam boyu sürmektedir. </a:t>
            </a:r>
          </a:p>
          <a:p>
            <a:r>
              <a:rPr lang="tr-TR" sz="2200" dirty="0" smtClean="0">
                <a:latin typeface="Arial" pitchFamily="34" charset="0"/>
                <a:cs typeface="Arial" pitchFamily="34" charset="0"/>
              </a:rPr>
              <a:t>Protein ve vitamin yetersizliği yalnızca fizik ölçülerde gerilik yapmıyor. Zihinsel geriliğe de neden oluyor. Özellikle yaratıcılık yeteneği düşük oluyor.</a:t>
            </a:r>
          </a:p>
          <a:p>
            <a:r>
              <a:rPr lang="tr-TR" sz="2200" dirty="0" smtClean="0">
                <a:latin typeface="Arial" pitchFamily="34" charset="0"/>
                <a:cs typeface="Arial" pitchFamily="34" charset="0"/>
              </a:rPr>
              <a:t>Türkiye’de </a:t>
            </a:r>
            <a:r>
              <a:rPr lang="tr-TR" sz="2200" dirty="0" err="1" smtClean="0">
                <a:latin typeface="Arial" pitchFamily="34" charset="0"/>
                <a:cs typeface="Arial" pitchFamily="34" charset="0"/>
              </a:rPr>
              <a:t>Obezite</a:t>
            </a:r>
            <a:r>
              <a:rPr lang="tr-TR" sz="2200" dirty="0" smtClean="0">
                <a:latin typeface="Arial" pitchFamily="34" charset="0"/>
                <a:cs typeface="Arial" pitchFamily="34" charset="0"/>
              </a:rPr>
              <a:t> /şişmanlık önemli bir  sağlık sorunu Nüfusun %20-25 kadarı şişman.  Bu oran kadınlarda %30 erkeklerde ise %13-15.</a:t>
            </a:r>
          </a:p>
          <a:p>
            <a:r>
              <a:rPr lang="tr-TR" sz="2200" dirty="0" smtClean="0">
                <a:latin typeface="Arial" pitchFamily="34" charset="0"/>
                <a:cs typeface="Arial" pitchFamily="34" charset="0"/>
              </a:rPr>
              <a:t>Bu durumda diyetle gereğinden fazla karbonhidrat ve yağ tüketilmesi önemli bir faktör.</a:t>
            </a:r>
          </a:p>
          <a:p>
            <a:endParaRPr lang="tr-TR" sz="1400" dirty="0"/>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162444"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SONUÇLAR</a:t>
            </a:r>
            <a:endParaRPr lang="tr-TR" dirty="0">
              <a:solidFill>
                <a:srgbClr val="C00000"/>
              </a:solidFill>
            </a:endParaRPr>
          </a:p>
        </p:txBody>
      </p:sp>
      <p:sp>
        <p:nvSpPr>
          <p:cNvPr id="3" name="2 İçerik Yer Tutucusu"/>
          <p:cNvSpPr>
            <a:spLocks noGrp="1"/>
          </p:cNvSpPr>
          <p:nvPr>
            <p:ph idx="1"/>
          </p:nvPr>
        </p:nvSpPr>
        <p:spPr/>
        <p:txBody>
          <a:bodyPr/>
          <a:lstStyle/>
          <a:p>
            <a:r>
              <a:rPr lang="tr-TR" sz="2200" dirty="0" smtClean="0">
                <a:latin typeface="Arial" pitchFamily="34" charset="0"/>
                <a:cs typeface="Arial" pitchFamily="34" charset="0"/>
              </a:rPr>
              <a:t>Türkiye’de yetersiz ve dengesiz beslenme, önemli bir halk sağlığı sorunudur. </a:t>
            </a:r>
          </a:p>
          <a:p>
            <a:r>
              <a:rPr lang="tr-TR" sz="2200" dirty="0" smtClean="0">
                <a:latin typeface="Arial" pitchFamily="34" charset="0"/>
                <a:cs typeface="Arial" pitchFamily="34" charset="0"/>
              </a:rPr>
              <a:t>Bu sorunda protein, özellikle de </a:t>
            </a:r>
            <a:r>
              <a:rPr lang="tr-TR" sz="2200" dirty="0" smtClean="0">
                <a:solidFill>
                  <a:srgbClr val="C00000"/>
                </a:solidFill>
                <a:latin typeface="Arial" pitchFamily="34" charset="0"/>
                <a:cs typeface="Arial" pitchFamily="34" charset="0"/>
              </a:rPr>
              <a:t>hayvansal protein tüketiminin hem yetersiz hem de düzensiz olması </a:t>
            </a:r>
            <a:r>
              <a:rPr lang="tr-TR" sz="2200" dirty="0" smtClean="0">
                <a:latin typeface="Arial" pitchFamily="34" charset="0"/>
                <a:cs typeface="Arial" pitchFamily="34" charset="0"/>
              </a:rPr>
              <a:t> en büyük paya sahiptir.</a:t>
            </a:r>
          </a:p>
          <a:p>
            <a:r>
              <a:rPr lang="tr-TR" sz="2200" dirty="0" smtClean="0">
                <a:latin typeface="Arial" pitchFamily="34" charset="0"/>
                <a:cs typeface="Arial" pitchFamily="34" charset="0"/>
              </a:rPr>
              <a:t>Ekonomik üretim ve dağıtımı, yanında hijyen kurallarına uygunluğu açısından da piliç eti Türkiye’deki  hayvansal proteinden yetersiz beslenme sorununa karşı en pratik çözüm olarak gözükmektedir.</a:t>
            </a:r>
          </a:p>
          <a:p>
            <a:r>
              <a:rPr lang="tr-TR" sz="2200" dirty="0" smtClean="0">
                <a:latin typeface="Arial" pitchFamily="34" charset="0"/>
                <a:cs typeface="Arial" pitchFamily="34" charset="0"/>
              </a:rPr>
              <a:t>Ayrıca yüksek ihracat potansiyeli nedeniyle de ulusal ekonomiye ve kalkınmaya katkı yolu ile de dolaylı olarak sorunun çözmene katkı vermeye  de adaydır.</a:t>
            </a:r>
          </a:p>
          <a:p>
            <a:endParaRPr lang="tr-TR" sz="2000" dirty="0" smtClean="0">
              <a:latin typeface="Arial" pitchFamily="34" charset="0"/>
              <a:cs typeface="Arial" pitchFamily="34" charset="0"/>
            </a:endParaRPr>
          </a:p>
          <a:p>
            <a:pPr>
              <a:buNone/>
            </a:pPr>
            <a:endParaRPr lang="tr-TR" dirty="0"/>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805386"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ÖNERİLER</a:t>
            </a:r>
            <a:endParaRPr lang="tr-TR" dirty="0">
              <a:solidFill>
                <a:srgbClr val="C00000"/>
              </a:solidFill>
            </a:endParaRPr>
          </a:p>
        </p:txBody>
      </p:sp>
      <p:sp>
        <p:nvSpPr>
          <p:cNvPr id="3" name="2 İçerik Yer Tutucusu"/>
          <p:cNvSpPr>
            <a:spLocks noGrp="1"/>
          </p:cNvSpPr>
          <p:nvPr>
            <p:ph idx="1"/>
          </p:nvPr>
        </p:nvSpPr>
        <p:spPr/>
        <p:txBody>
          <a:bodyPr/>
          <a:lstStyle/>
          <a:p>
            <a:r>
              <a:rPr lang="tr-TR" sz="2600" dirty="0" smtClean="0">
                <a:latin typeface="Arial" pitchFamily="34" charset="0"/>
                <a:cs typeface="Arial" pitchFamily="34" charset="0"/>
              </a:rPr>
              <a:t>Çözümde piliç etine ilişkin genel önlemlerin </a:t>
            </a:r>
            <a:r>
              <a:rPr lang="tr-TR" sz="2600" dirty="0" smtClean="0">
                <a:solidFill>
                  <a:srgbClr val="C00000"/>
                </a:solidFill>
                <a:latin typeface="Arial" pitchFamily="34" charset="0"/>
                <a:cs typeface="Arial" pitchFamily="34" charset="0"/>
              </a:rPr>
              <a:t>(üretim artırılması, dağıtımın düzenlenmesi ve fiyatın düşürülmesi </a:t>
            </a:r>
            <a:r>
              <a:rPr lang="tr-TR" sz="2600" dirty="0" smtClean="0">
                <a:latin typeface="Arial" pitchFamily="34" charset="0"/>
                <a:cs typeface="Arial" pitchFamily="34" charset="0"/>
              </a:rPr>
              <a:t>) yanında</a:t>
            </a:r>
          </a:p>
          <a:p>
            <a:r>
              <a:rPr lang="tr-TR" sz="2600" dirty="0" smtClean="0">
                <a:latin typeface="Arial" pitchFamily="34" charset="0"/>
                <a:cs typeface="Arial" pitchFamily="34" charset="0"/>
              </a:rPr>
              <a:t>Eğitim ile toplum bilincini arttırmak ve bu arada toplumu yanlış yönlendiren odaklara karşı  anında ve etkili bir eğitim kampanyası yürütülmelidir</a:t>
            </a:r>
          </a:p>
          <a:p>
            <a:r>
              <a:rPr lang="tr-TR" sz="2600" dirty="0" smtClean="0">
                <a:latin typeface="Arial" pitchFamily="34" charset="0"/>
                <a:cs typeface="Arial" pitchFamily="34" charset="0"/>
              </a:rPr>
              <a:t>Bu kampanyaların etkili olabilmesi kamu ve kamu denetimine olan güvenin tesis edilmesine bağlıdır.  </a:t>
            </a:r>
          </a:p>
          <a:p>
            <a:endParaRPr lang="tr-TR" sz="2400" dirty="0"/>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162444"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591072"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15</a:t>
            </a:fld>
            <a:endParaRPr lang="tr-TR"/>
          </a:p>
        </p:txBody>
      </p:sp>
      <p:sp>
        <p:nvSpPr>
          <p:cNvPr id="8" name="7 Dikdörtgen"/>
          <p:cNvSpPr/>
          <p:nvPr/>
        </p:nvSpPr>
        <p:spPr>
          <a:xfrm>
            <a:off x="2786050" y="4572008"/>
            <a:ext cx="5721439" cy="923330"/>
          </a:xfrm>
          <a:prstGeom prst="rect">
            <a:avLst/>
          </a:prstGeom>
          <a:noFill/>
        </p:spPr>
        <p:txBody>
          <a:bodyPr wrap="none" lIns="91440" tIns="45720" rIns="91440" bIns="45720">
            <a:spAutoFit/>
          </a:bodyPr>
          <a:lstStyle/>
          <a:p>
            <a:pPr algn="ctr"/>
            <a:r>
              <a:rPr lang="tr-T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TEŞEKKÜRLER</a:t>
            </a:r>
            <a:endParaRPr lang="tr-T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7" name="6 Resim" descr="orkidems.jpg"/>
          <p:cNvPicPr>
            <a:picLocks noChangeAspect="1"/>
          </p:cNvPicPr>
          <p:nvPr/>
        </p:nvPicPr>
        <p:blipFill>
          <a:blip r:embed="rId2" cstate="print"/>
          <a:stretch>
            <a:fillRect/>
          </a:stretch>
        </p:blipFill>
        <p:spPr>
          <a:xfrm>
            <a:off x="428596" y="357166"/>
            <a:ext cx="5786478" cy="38576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solidFill>
                  <a:srgbClr val="C00000"/>
                </a:solidFill>
                <a:latin typeface="Arial" pitchFamily="34" charset="0"/>
                <a:cs typeface="Arial" pitchFamily="34" charset="0"/>
              </a:rPr>
              <a:t>MADDENİN MADDEYE DÖNÜŞÜMÜ</a:t>
            </a:r>
            <a:endParaRPr lang="tr-TR" sz="3200"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a:xfrm>
            <a:off x="214282" y="1752600"/>
            <a:ext cx="8715436" cy="4267200"/>
          </a:xfrm>
        </p:spPr>
        <p:txBody>
          <a:bodyPr/>
          <a:lstStyle/>
          <a:p>
            <a:r>
              <a:rPr lang="tr-TR" sz="2400" dirty="0" smtClean="0">
                <a:latin typeface="Arial" pitchFamily="34" charset="0"/>
                <a:cs typeface="Arial" pitchFamily="34" charset="0"/>
              </a:rPr>
              <a:t>Doğada  sürüp giden olayların tümü maddenin diğer bir maddeye veya enerjiye dönüşümüdür </a:t>
            </a:r>
          </a:p>
          <a:p>
            <a:r>
              <a:rPr lang="tr-TR" sz="2400" dirty="0" smtClean="0">
                <a:latin typeface="Arial" pitchFamily="34" charset="0"/>
                <a:cs typeface="Arial" pitchFamily="34" charset="0"/>
              </a:rPr>
              <a:t>Aynı şekilde,  insanların oluşumu, gelişimi yaşaması ve neslini sürdürmesini sağlayan biyokimyasal olaylar, maddenin maddeye dönüşmesidir. Hareketleri ise maddenin enerjiye dönüşümü ile sağlanır</a:t>
            </a:r>
          </a:p>
          <a:p>
            <a:r>
              <a:rPr lang="tr-TR" sz="2400" dirty="0" smtClean="0">
                <a:latin typeface="Arial" pitchFamily="34" charset="0"/>
                <a:cs typeface="Arial" pitchFamily="34" charset="0"/>
              </a:rPr>
              <a:t>İnsanın yaşamın sürdürebilmesi için  gerekli olan  madde –madde veya madde - enerji dönüşümlerinin yapılabilmesi için mutlaka dışarıdan madde almak zorundadır.  Bu maddelere genel olarak besin  diyoruz </a:t>
            </a:r>
            <a:endParaRPr lang="tr-TR" sz="2400" dirty="0">
              <a:latin typeface="Arial" pitchFamily="34" charset="0"/>
              <a:cs typeface="Arial" pitchFamily="34" charset="0"/>
            </a:endParaRPr>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2357422" y="6245225"/>
            <a:ext cx="4714908"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pitchFamily="34" charset="0"/>
                <a:cs typeface="Arial" pitchFamily="34" charset="0"/>
              </a:rPr>
              <a:t>YOKTAN MADDE VE ENERJİ ELDE EDİLEMEZ</a:t>
            </a:r>
            <a:endParaRPr lang="tr-TR"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r>
              <a:rPr lang="tr-TR" sz="2400" dirty="0" smtClean="0">
                <a:latin typeface="Arial" pitchFamily="34" charset="0"/>
                <a:cs typeface="Arial" pitchFamily="34" charset="0"/>
              </a:rPr>
              <a:t>Doğada olduğu gibi  insan bedeninde de yoktan madde veya enerji elde edilemez</a:t>
            </a:r>
          </a:p>
          <a:p>
            <a:r>
              <a:rPr lang="tr-TR" sz="2400" dirty="0" smtClean="0">
                <a:latin typeface="Arial" pitchFamily="34" charset="0"/>
                <a:cs typeface="Arial" pitchFamily="34" charset="0"/>
              </a:rPr>
              <a:t> İnsanlar, kendisi için gerekli olan besin maddelerini alabildikleri oranda gelişebilir ve sağlıklı olarak yaşayabilirler. </a:t>
            </a:r>
          </a:p>
          <a:p>
            <a:r>
              <a:rPr lang="tr-TR" sz="2400" dirty="0" smtClean="0">
                <a:latin typeface="Arial" pitchFamily="34" charset="0"/>
                <a:cs typeface="Arial" pitchFamily="34" charset="0"/>
              </a:rPr>
              <a:t> Büyüme gelişme ve sağlıklı yaşam,  günlük diyetle alınan protein, karbonhidrat, mineral, vitamin ve diğer besin maddelerinin yeterli ve dengeli oranda alınmasına bağlıdır . </a:t>
            </a:r>
          </a:p>
          <a:p>
            <a:endParaRPr lang="tr-TR" dirty="0"/>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305320"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pitchFamily="34" charset="0"/>
                <a:cs typeface="Arial" pitchFamily="34" charset="0"/>
              </a:rPr>
              <a:t>SAĞLIKLI BESLENME</a:t>
            </a:r>
            <a:endParaRPr lang="tr-TR"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r>
              <a:rPr lang="tr-TR" dirty="0" smtClean="0">
                <a:latin typeface="Arial" pitchFamily="34" charset="0"/>
                <a:cs typeface="Arial" pitchFamily="34" charset="0"/>
              </a:rPr>
              <a:t>Sağlıklı beslenme ile günlük diyetle alınan gıdaların, insan bedeni için gerekli olan tüm  besin maddelerini yeterince ve birbiri ile dengeli bir biçimde içermesi ve hijyenik olması anlatılmak istenir. </a:t>
            </a:r>
          </a:p>
          <a:p>
            <a:r>
              <a:rPr lang="tr-TR" dirty="0" smtClean="0">
                <a:latin typeface="Arial" pitchFamily="34" charset="0"/>
                <a:cs typeface="Arial" pitchFamily="34" charset="0"/>
              </a:rPr>
              <a:t>Bunun gerçekleşmemesi  durumuna sağlıksız/kötü beslenme diyoruz.  </a:t>
            </a:r>
          </a:p>
          <a:p>
            <a:endParaRPr lang="tr-TR" dirty="0"/>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376758"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pitchFamily="34" charset="0"/>
                <a:cs typeface="Arial" pitchFamily="34" charset="0"/>
              </a:rPr>
              <a:t>SAĞLIKSIZ BESLENME</a:t>
            </a:r>
            <a:endParaRPr lang="tr-TR"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pPr lvl="0"/>
            <a:r>
              <a:rPr lang="tr-TR" sz="2400" b="1" dirty="0" smtClean="0">
                <a:solidFill>
                  <a:srgbClr val="C00000"/>
                </a:solidFill>
                <a:latin typeface="Arial" pitchFamily="34" charset="0"/>
                <a:cs typeface="Arial" pitchFamily="34" charset="0"/>
              </a:rPr>
              <a:t>Direk hastalık nedenidir </a:t>
            </a:r>
            <a:r>
              <a:rPr lang="tr-TR" sz="2000" dirty="0" smtClean="0">
                <a:latin typeface="Arial" pitchFamily="34" charset="0"/>
                <a:cs typeface="Arial" pitchFamily="34" charset="0"/>
              </a:rPr>
              <a:t>(</a:t>
            </a:r>
            <a:r>
              <a:rPr lang="tr-TR" sz="2000" dirty="0" err="1" smtClean="0">
                <a:latin typeface="Arial" pitchFamily="34" charset="0"/>
                <a:cs typeface="Arial" pitchFamily="34" charset="0"/>
              </a:rPr>
              <a:t>marasmus</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kwaşhiorkor</a:t>
            </a:r>
            <a:r>
              <a:rPr lang="tr-TR" sz="2000" dirty="0" smtClean="0">
                <a:latin typeface="Arial" pitchFamily="34" charset="0"/>
                <a:cs typeface="Arial" pitchFamily="34" charset="0"/>
              </a:rPr>
              <a:t>, gece körlüğü, </a:t>
            </a:r>
            <a:r>
              <a:rPr lang="tr-TR" sz="2000" dirty="0" err="1" smtClean="0">
                <a:latin typeface="Arial" pitchFamily="34" charset="0"/>
                <a:cs typeface="Arial" pitchFamily="34" charset="0"/>
              </a:rPr>
              <a:t>obezite</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ketozis</a:t>
            </a:r>
            <a:r>
              <a:rPr lang="tr-TR" sz="2000" dirty="0" smtClean="0">
                <a:latin typeface="Arial" pitchFamily="34" charset="0"/>
                <a:cs typeface="Arial" pitchFamily="34" charset="0"/>
              </a:rPr>
              <a:t> bunardan bazılarıdır.</a:t>
            </a:r>
          </a:p>
          <a:p>
            <a:pPr lvl="0"/>
            <a:r>
              <a:rPr lang="tr-TR" sz="2400" b="1" dirty="0" err="1" smtClean="0">
                <a:solidFill>
                  <a:srgbClr val="C00000"/>
                </a:solidFill>
                <a:latin typeface="Arial" pitchFamily="34" charset="0"/>
                <a:cs typeface="Arial" pitchFamily="34" charset="0"/>
              </a:rPr>
              <a:t>Predispozandır</a:t>
            </a:r>
            <a:r>
              <a:rPr lang="tr-TR" sz="2400" b="1" dirty="0" smtClean="0">
                <a:latin typeface="Arial" pitchFamily="34" charset="0"/>
                <a:cs typeface="Arial" pitchFamily="34" charset="0"/>
              </a:rPr>
              <a:t> (</a:t>
            </a:r>
            <a:r>
              <a:rPr lang="tr-TR" sz="2000" dirty="0" smtClean="0">
                <a:latin typeface="Arial" pitchFamily="34" charset="0"/>
                <a:cs typeface="Arial" pitchFamily="34" charset="0"/>
              </a:rPr>
              <a:t>yetersiz beslenmede </a:t>
            </a:r>
            <a:r>
              <a:rPr lang="tr-TR" sz="2000" dirty="0" err="1" smtClean="0">
                <a:latin typeface="Arial" pitchFamily="34" charset="0"/>
                <a:cs typeface="Arial" pitchFamily="34" charset="0"/>
              </a:rPr>
              <a:t>non</a:t>
            </a:r>
            <a:r>
              <a:rPr lang="tr-TR" sz="2000" dirty="0" smtClean="0">
                <a:latin typeface="Arial" pitchFamily="34" charset="0"/>
                <a:cs typeface="Arial" pitchFamily="34" charset="0"/>
              </a:rPr>
              <a:t> spesifik direnç düşmesi nedeniyle, </a:t>
            </a:r>
            <a:r>
              <a:rPr lang="tr-TR" sz="2000" dirty="0" err="1" smtClean="0">
                <a:latin typeface="Arial" pitchFamily="34" charset="0"/>
                <a:cs typeface="Arial" pitchFamily="34" charset="0"/>
              </a:rPr>
              <a:t>Tbc</a:t>
            </a:r>
            <a:r>
              <a:rPr lang="tr-TR" sz="2000" dirty="0" smtClean="0">
                <a:latin typeface="Arial" pitchFamily="34" charset="0"/>
                <a:cs typeface="Arial" pitchFamily="34" charset="0"/>
              </a:rPr>
              <a:t>, grip, nezle, veya aşırı beslenmede </a:t>
            </a:r>
            <a:r>
              <a:rPr lang="tr-TR" sz="2000" dirty="0" err="1" smtClean="0">
                <a:latin typeface="Arial" pitchFamily="34" charset="0"/>
                <a:cs typeface="Arial" pitchFamily="34" charset="0"/>
              </a:rPr>
              <a:t>diabet</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arterioscleroz</a:t>
            </a:r>
            <a:r>
              <a:rPr lang="tr-TR" sz="2000" dirty="0" smtClean="0">
                <a:latin typeface="Arial" pitchFamily="34" charset="0"/>
                <a:cs typeface="Arial" pitchFamily="34" charset="0"/>
              </a:rPr>
              <a:t> gibi hastalıların kolay yerleşmesine neden olur)</a:t>
            </a:r>
          </a:p>
          <a:p>
            <a:pPr lvl="0"/>
            <a:r>
              <a:rPr lang="tr-TR" sz="2400" b="1" dirty="0" smtClean="0">
                <a:solidFill>
                  <a:srgbClr val="C00000"/>
                </a:solidFill>
                <a:latin typeface="Arial" pitchFamily="34" charset="0"/>
                <a:cs typeface="Arial" pitchFamily="34" charset="0"/>
              </a:rPr>
              <a:t>Hastalıkların seyrini ağırlaştırır </a:t>
            </a:r>
            <a:r>
              <a:rPr lang="tr-TR" sz="2000" dirty="0" smtClean="0">
                <a:latin typeface="Arial" pitchFamily="34" charset="0"/>
                <a:cs typeface="Arial" pitchFamily="34" charset="0"/>
              </a:rPr>
              <a:t>(yetersiz ve dengesiz bellenenlerde, Kızamık, </a:t>
            </a:r>
            <a:r>
              <a:rPr lang="tr-TR" sz="2000" dirty="0" err="1" smtClean="0">
                <a:latin typeface="Arial" pitchFamily="34" charset="0"/>
                <a:cs typeface="Arial" pitchFamily="34" charset="0"/>
              </a:rPr>
              <a:t>Tbc</a:t>
            </a:r>
            <a:r>
              <a:rPr lang="tr-TR" sz="2000" dirty="0" smtClean="0">
                <a:latin typeface="Arial" pitchFamily="34" charset="0"/>
                <a:cs typeface="Arial" pitchFamily="34" charset="0"/>
              </a:rPr>
              <a:t>, tüm diğer tüm enfeksiyonlar çok daha ağır ve ölümcül seyreder ).</a:t>
            </a:r>
          </a:p>
          <a:p>
            <a:pPr lvl="0"/>
            <a:r>
              <a:rPr lang="tr-TR" sz="2400" b="1" dirty="0" smtClean="0">
                <a:solidFill>
                  <a:srgbClr val="C00000"/>
                </a:solidFill>
                <a:latin typeface="Arial" pitchFamily="34" charset="0"/>
                <a:cs typeface="Arial" pitchFamily="34" charset="0"/>
              </a:rPr>
              <a:t>Bulaş  aracı olabilir </a:t>
            </a:r>
            <a:r>
              <a:rPr lang="tr-TR" sz="2000" dirty="0" smtClean="0">
                <a:latin typeface="Arial" pitchFamily="34" charset="0"/>
                <a:cs typeface="Arial" pitchFamily="34" charset="0"/>
              </a:rPr>
              <a:t>(tarladan ya da çiftlikten sofraya hijyen kuralarına uygun üretilmeyen ve tüketilmeyen gıdalar birçok hastalığın bulaşması ve yayılmasında aracılık eder).</a:t>
            </a:r>
          </a:p>
          <a:p>
            <a:endParaRPr lang="tr-TR" sz="2000" dirty="0">
              <a:latin typeface="Arial" pitchFamily="34" charset="0"/>
              <a:cs typeface="Arial" pitchFamily="34" charset="0"/>
            </a:endParaRPr>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448196"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C00000"/>
                </a:solidFill>
                <a:latin typeface="Arial" pitchFamily="34" charset="0"/>
                <a:cs typeface="Arial" pitchFamily="34" charset="0"/>
              </a:rPr>
              <a:t>SAĞLIKSIZ BESLENME </a:t>
            </a:r>
            <a:br>
              <a:rPr lang="tr-TR" sz="3200" b="1" dirty="0" smtClean="0">
                <a:solidFill>
                  <a:srgbClr val="C00000"/>
                </a:solidFill>
                <a:latin typeface="Arial" pitchFamily="34" charset="0"/>
                <a:cs typeface="Arial" pitchFamily="34" charset="0"/>
              </a:rPr>
            </a:br>
            <a:r>
              <a:rPr lang="tr-TR" sz="3200" b="1" dirty="0" smtClean="0">
                <a:solidFill>
                  <a:srgbClr val="C00000"/>
                </a:solidFill>
                <a:latin typeface="Arial" pitchFamily="34" charset="0"/>
                <a:cs typeface="Arial" pitchFamily="34" charset="0"/>
              </a:rPr>
              <a:t>ULUSAL EKONOMİ</a:t>
            </a:r>
            <a:endParaRPr lang="tr-TR" sz="3200" b="1"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r>
              <a:rPr lang="tr-TR" dirty="0" smtClean="0">
                <a:latin typeface="Arial" pitchFamily="34" charset="0"/>
                <a:cs typeface="Arial" pitchFamily="34" charset="0"/>
              </a:rPr>
              <a:t>Yaratıcılık zeka ve yetenek düşüklüğü</a:t>
            </a:r>
          </a:p>
          <a:p>
            <a:r>
              <a:rPr lang="tr-TR" dirty="0" smtClean="0">
                <a:latin typeface="Arial" pitchFamily="34" charset="0"/>
                <a:cs typeface="Arial" pitchFamily="34" charset="0"/>
              </a:rPr>
              <a:t>Fizik güç düşüklüğü</a:t>
            </a:r>
          </a:p>
          <a:p>
            <a:r>
              <a:rPr lang="tr-TR" dirty="0" smtClean="0">
                <a:latin typeface="Arial" pitchFamily="34" charset="0"/>
                <a:cs typeface="Arial" pitchFamily="34" charset="0"/>
              </a:rPr>
              <a:t>İşe devamsızlık</a:t>
            </a:r>
          </a:p>
          <a:p>
            <a:endParaRPr lang="tr-TR" dirty="0" smtClean="0">
              <a:latin typeface="Arial" pitchFamily="34" charset="0"/>
              <a:cs typeface="Arial" pitchFamily="34" charset="0"/>
            </a:endParaRPr>
          </a:p>
          <a:p>
            <a:pPr>
              <a:buNone/>
            </a:pPr>
            <a:r>
              <a:rPr lang="tr-TR" dirty="0" smtClean="0">
                <a:solidFill>
                  <a:srgbClr val="C00000"/>
                </a:solidFill>
              </a:rPr>
              <a:t>Ulusal kalkınma önündeki en önemli engellerden biridir </a:t>
            </a:r>
            <a:endParaRPr lang="tr-TR" dirty="0">
              <a:solidFill>
                <a:srgbClr val="C00000"/>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233882"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pitchFamily="34" charset="0"/>
                <a:cs typeface="Arial" pitchFamily="34" charset="0"/>
              </a:rPr>
              <a:t>SAĞLIKSIZ BESLENME NEDENLERİ</a:t>
            </a:r>
            <a:endParaRPr lang="tr-TR"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pPr>
              <a:buFont typeface="+mj-lt"/>
              <a:buAutoNum type="arabicParenR"/>
            </a:pPr>
            <a:r>
              <a:rPr lang="tr-TR" sz="2400" dirty="0" smtClean="0">
                <a:latin typeface="Arial" pitchFamily="34" charset="0"/>
                <a:cs typeface="Arial" pitchFamily="34" charset="0"/>
              </a:rPr>
              <a:t>Gıdaya ulaşmada yetersizlik vardır (yoksulluk, eğitimsizlik vb nedenlerle). </a:t>
            </a:r>
          </a:p>
          <a:p>
            <a:pPr>
              <a:buFont typeface="+mj-lt"/>
              <a:buAutoNum type="arabicParenR"/>
            </a:pP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Gastro</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intestinal</a:t>
            </a:r>
            <a:r>
              <a:rPr lang="tr-TR" sz="2400" dirty="0" smtClean="0">
                <a:latin typeface="Arial" pitchFamily="34" charset="0"/>
                <a:cs typeface="Arial" pitchFamily="34" charset="0"/>
              </a:rPr>
              <a:t> sistemdeki emilim bozukluğu (akut ve kronik ishal, parazitler, </a:t>
            </a:r>
            <a:r>
              <a:rPr lang="tr-TR" sz="2400" dirty="0" err="1" smtClean="0">
                <a:latin typeface="Arial" pitchFamily="34" charset="0"/>
                <a:cs typeface="Arial" pitchFamily="34" charset="0"/>
              </a:rPr>
              <a:t>metabolik</a:t>
            </a:r>
            <a:r>
              <a:rPr lang="tr-TR" sz="2400" dirty="0" smtClean="0">
                <a:latin typeface="Arial" pitchFamily="34" charset="0"/>
                <a:cs typeface="Arial" pitchFamily="34" charset="0"/>
              </a:rPr>
              <a:t> bozukluklar vb) nedeniyle alınan gıdadan yararlanamama söz konusudur. </a:t>
            </a:r>
          </a:p>
          <a:p>
            <a:pPr>
              <a:buFont typeface="+mj-lt"/>
              <a:buAutoNum type="arabicParenR"/>
            </a:pPr>
            <a:r>
              <a:rPr lang="tr-TR" sz="2400" dirty="0" smtClean="0">
                <a:latin typeface="Arial" pitchFamily="34" charset="0"/>
                <a:cs typeface="Arial" pitchFamily="34" charset="0"/>
              </a:rPr>
              <a:t>Yenilen maddenin, gıda niteliğinde olmaması ya da tarladan/çiftlikten sofraya dek olan süreçte insan sağlığına zararlı olabilecek maddeler ile bulaşması /kirlenmesi</a:t>
            </a:r>
            <a:endParaRPr lang="tr-TR" sz="2400" dirty="0">
              <a:latin typeface="Arial" pitchFamily="34" charset="0"/>
              <a:cs typeface="Arial" pitchFamily="34" charset="0"/>
            </a:endParaRPr>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4091006"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smtClean="0">
                <a:solidFill>
                  <a:srgbClr val="C00000"/>
                </a:solidFill>
                <a:latin typeface="Arial" pitchFamily="34" charset="0"/>
                <a:cs typeface="Arial" pitchFamily="34" charset="0"/>
              </a:rPr>
              <a:t>SAĞLIKLI BESLENMEDE PROTEİN</a:t>
            </a:r>
            <a:endParaRPr lang="tr-TR" sz="3600"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r>
              <a:rPr lang="tr-TR" sz="2000" dirty="0" smtClean="0">
                <a:latin typeface="Arial" pitchFamily="34" charset="0"/>
                <a:cs typeface="Arial" pitchFamily="34" charset="0"/>
              </a:rPr>
              <a:t>Sağlıklı beslenme ile minimum hastalık olasılığı ve maksimum iyilik hali/ sağlıklı yaşam hedeflenir. Bu hedefte hayvansal proteinin çok önemli bir yeri vardır. </a:t>
            </a:r>
          </a:p>
          <a:p>
            <a:r>
              <a:rPr lang="tr-TR" sz="2000" dirty="0" smtClean="0">
                <a:latin typeface="Arial" pitchFamily="34" charset="0"/>
                <a:cs typeface="Arial" pitchFamily="34" charset="0"/>
              </a:rPr>
              <a:t>İnsanın yeterli ve dengeli beslenmesinde protein özellikle de </a:t>
            </a:r>
            <a:r>
              <a:rPr lang="tr-TR" sz="2000" dirty="0" err="1" smtClean="0">
                <a:latin typeface="Arial" pitchFamily="34" charset="0"/>
                <a:cs typeface="Arial" pitchFamily="34" charset="0"/>
              </a:rPr>
              <a:t>biyo</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yararlanımı</a:t>
            </a:r>
            <a:r>
              <a:rPr lang="tr-TR" sz="2000" dirty="0" smtClean="0">
                <a:latin typeface="Arial" pitchFamily="34" charset="0"/>
                <a:cs typeface="Arial" pitchFamily="34" charset="0"/>
              </a:rPr>
              <a:t> yüksek olan hayvansal protein çok önemli bir yere sahiptir. Çünkü canlıda büyüme gelişme hücrelerin çoğalması demektir. Hücrenin ise büyük bir kısmı proteinden oluşmaktadır. Bu nedenle de protein alımı büyüme ve gelişmenin olmaz ise olmazıdır. </a:t>
            </a:r>
          </a:p>
          <a:p>
            <a:r>
              <a:rPr lang="tr-TR" sz="2000" dirty="0" smtClean="0">
                <a:latin typeface="Arial" pitchFamily="34" charset="0"/>
                <a:cs typeface="Arial" pitchFamily="34" charset="0"/>
              </a:rPr>
              <a:t>Ayrıca proteinlerin insan bedeninde bir deposu yoktur. Bu nedenle de yaşam boyunca  günlük ve düzenli bir biçimde alınmasında zorunluluk vardır. </a:t>
            </a:r>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3948130"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pitchFamily="34" charset="0"/>
                <a:cs typeface="Arial" pitchFamily="34" charset="0"/>
              </a:rPr>
              <a:t>PROTEİN KAYNAĞI OLARAK PİLİÇ ETİ</a:t>
            </a:r>
            <a:endParaRPr lang="tr-TR" dirty="0">
              <a:solidFill>
                <a:srgbClr val="C00000"/>
              </a:solidFill>
              <a:latin typeface="Arial" pitchFamily="34" charset="0"/>
              <a:cs typeface="Arial" pitchFamily="34" charset="0"/>
            </a:endParaRPr>
          </a:p>
        </p:txBody>
      </p:sp>
      <p:sp>
        <p:nvSpPr>
          <p:cNvPr id="3" name="2 İçerik Yer Tutucusu"/>
          <p:cNvSpPr>
            <a:spLocks noGrp="1"/>
          </p:cNvSpPr>
          <p:nvPr>
            <p:ph idx="1"/>
          </p:nvPr>
        </p:nvSpPr>
        <p:spPr/>
        <p:txBody>
          <a:bodyPr/>
          <a:lstStyle/>
          <a:p>
            <a:r>
              <a:rPr lang="tr-TR" sz="3200" dirty="0" smtClean="0">
                <a:latin typeface="Arial" pitchFamily="34" charset="0"/>
                <a:cs typeface="Arial" pitchFamily="34" charset="0"/>
              </a:rPr>
              <a:t>Kaliteli protein kaynağıdır </a:t>
            </a:r>
          </a:p>
          <a:p>
            <a:r>
              <a:rPr lang="tr-TR" sz="3200" dirty="0" smtClean="0">
                <a:latin typeface="Arial" pitchFamily="34" charset="0"/>
                <a:cs typeface="Arial" pitchFamily="34" charset="0"/>
              </a:rPr>
              <a:t>Yeterli vitamin ve mineral </a:t>
            </a:r>
          </a:p>
          <a:p>
            <a:r>
              <a:rPr lang="tr-TR" sz="3200" dirty="0" smtClean="0">
                <a:latin typeface="Arial" pitchFamily="34" charset="0"/>
                <a:cs typeface="Arial" pitchFamily="34" charset="0"/>
              </a:rPr>
              <a:t>Düşük yağ içeriği</a:t>
            </a:r>
          </a:p>
          <a:p>
            <a:r>
              <a:rPr lang="tr-TR" sz="3200" dirty="0" smtClean="0">
                <a:latin typeface="Arial" pitchFamily="34" charset="0"/>
                <a:cs typeface="Arial" pitchFamily="34" charset="0"/>
              </a:rPr>
              <a:t>Kolay sindirilir</a:t>
            </a:r>
          </a:p>
          <a:p>
            <a:r>
              <a:rPr lang="tr-TR" sz="3200" dirty="0" smtClean="0">
                <a:latin typeface="Arial" pitchFamily="34" charset="0"/>
                <a:cs typeface="Arial" pitchFamily="34" charset="0"/>
              </a:rPr>
              <a:t>Daha ucuz </a:t>
            </a:r>
          </a:p>
          <a:p>
            <a:r>
              <a:rPr lang="tr-TR" sz="3200" dirty="0" smtClean="0">
                <a:latin typeface="Arial" pitchFamily="34" charset="0"/>
                <a:cs typeface="Arial" pitchFamily="34" charset="0"/>
              </a:rPr>
              <a:t>Daha hijyenik </a:t>
            </a:r>
          </a:p>
          <a:p>
            <a:pPr>
              <a:buNone/>
            </a:pPr>
            <a:r>
              <a:rPr lang="tr-TR" sz="3200" dirty="0" smtClean="0">
                <a:solidFill>
                  <a:srgbClr val="C00000"/>
                </a:solidFill>
                <a:latin typeface="Arial" pitchFamily="34" charset="0"/>
                <a:cs typeface="Arial" pitchFamily="34" charset="0"/>
              </a:rPr>
              <a:t>Olması gibi  avantajlara sahiptir.</a:t>
            </a:r>
          </a:p>
        </p:txBody>
      </p:sp>
      <p:sp>
        <p:nvSpPr>
          <p:cNvPr id="4" name="3 Veri Yer Tutucusu"/>
          <p:cNvSpPr>
            <a:spLocks noGrp="1"/>
          </p:cNvSpPr>
          <p:nvPr>
            <p:ph type="dt" sz="half" idx="10"/>
          </p:nvPr>
        </p:nvSpPr>
        <p:spPr/>
        <p:txBody>
          <a:bodyPr/>
          <a:lstStyle/>
          <a:p>
            <a:r>
              <a:rPr lang="tr-TR" smtClean="0"/>
              <a:t>18.04.2017</a:t>
            </a:r>
            <a:endParaRPr lang="tr-TR"/>
          </a:p>
        </p:txBody>
      </p:sp>
      <p:sp>
        <p:nvSpPr>
          <p:cNvPr id="5" name="4 Altbilgi Yer Tutucusu"/>
          <p:cNvSpPr>
            <a:spLocks noGrp="1"/>
          </p:cNvSpPr>
          <p:nvPr>
            <p:ph type="ftr" sz="quarter" idx="11"/>
          </p:nvPr>
        </p:nvSpPr>
        <p:spPr>
          <a:xfrm>
            <a:off x="3124200" y="6245225"/>
            <a:ext cx="3948130" cy="476250"/>
          </a:xfrm>
        </p:spPr>
        <p:txBody>
          <a:bodyPr/>
          <a:lstStyle/>
          <a:p>
            <a:r>
              <a:rPr lang="tr-TR" dirty="0" smtClean="0"/>
              <a:t>AKDUR  / TÜRKİYE'DE HALK SAĞLIĞI ve PİLİÇ ETİ</a:t>
            </a:r>
            <a:endParaRPr lang="tr-TR" dirty="0"/>
          </a:p>
        </p:txBody>
      </p:sp>
      <p:sp>
        <p:nvSpPr>
          <p:cNvPr id="6" name="5 Slayt Numarası Yer Tutucusu"/>
          <p:cNvSpPr>
            <a:spLocks noGrp="1"/>
          </p:cNvSpPr>
          <p:nvPr>
            <p:ph type="sldNum" sz="quarter" idx="12"/>
          </p:nvPr>
        </p:nvSpPr>
        <p:spPr/>
        <p:txBody>
          <a:bodyPr/>
          <a:lstStyle/>
          <a:p>
            <a:fld id="{C7A93E3F-6F96-41D8-922A-E6FFDE7357DF}" type="slidenum">
              <a:rPr lang="tr-TR" smtClean="0"/>
              <a:pPr/>
              <a:t>9</a:t>
            </a:fld>
            <a:endParaRPr lang="tr-TR"/>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2439</TotalTime>
  <Words>942</Words>
  <Application>Microsoft Office PowerPoint</Application>
  <PresentationFormat>Ekran Gösterisi (4:3)</PresentationFormat>
  <Paragraphs>131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Profile</vt:lpstr>
      <vt:lpstr>Slayt 1</vt:lpstr>
      <vt:lpstr>MADDENİN MADDEYE DÖNÜŞÜMÜ</vt:lpstr>
      <vt:lpstr>YOKTAN MADDE VE ENERJİ ELDE EDİLEMEZ</vt:lpstr>
      <vt:lpstr>SAĞLIKLI BESLENME</vt:lpstr>
      <vt:lpstr>SAĞLIKSIZ BESLENME</vt:lpstr>
      <vt:lpstr>SAĞLIKSIZ BESLENME  ULUSAL EKONOMİ</vt:lpstr>
      <vt:lpstr>SAĞLIKSIZ BESLENME NEDENLERİ</vt:lpstr>
      <vt:lpstr>SAĞLIKLI BESLENMEDE PROTEİN</vt:lpstr>
      <vt:lpstr>PROTEİN KAYNAĞI OLARAK PİLİÇ ETİ</vt:lpstr>
      <vt:lpstr>TÜRKİYE’DE DURUM</vt:lpstr>
      <vt:lpstr> SEÇİLMİŞ BAZI ÜLKELERDE ET TÜKETİMİ</vt:lpstr>
      <vt:lpstr>TÜRKİYE’DE DURUM</vt:lpstr>
      <vt:lpstr>SONUÇLAR</vt:lpstr>
      <vt:lpstr>ÖNERİLER</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HASTANE AFET PLANLARINDA HALK SAĞLIĞI HİZMETLERİ</dc:title>
  <dc:creator>kullanici</dc:creator>
  <cp:lastModifiedBy>Recep Akdur</cp:lastModifiedBy>
  <cp:revision>230</cp:revision>
  <dcterms:created xsi:type="dcterms:W3CDTF">2008-03-17T14:46:57Z</dcterms:created>
  <dcterms:modified xsi:type="dcterms:W3CDTF">2017-04-25T07:53:41Z</dcterms:modified>
</cp:coreProperties>
</file>